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0" r:id="rId2"/>
    <p:sldMasterId id="2147483683" r:id="rId3"/>
    <p:sldMasterId id="2147483695" r:id="rId4"/>
    <p:sldMasterId id="2147483707" r:id="rId5"/>
  </p:sldMasterIdLst>
  <p:notesMasterIdLst>
    <p:notesMasterId r:id="rId37"/>
  </p:notesMasterIdLst>
  <p:sldIdLst>
    <p:sldId id="471" r:id="rId6"/>
    <p:sldId id="258" r:id="rId7"/>
    <p:sldId id="259" r:id="rId8"/>
    <p:sldId id="261" r:id="rId9"/>
    <p:sldId id="262" r:id="rId10"/>
    <p:sldId id="263" r:id="rId11"/>
    <p:sldId id="470" r:id="rId12"/>
    <p:sldId id="515" r:id="rId13"/>
    <p:sldId id="516" r:id="rId14"/>
    <p:sldId id="502" r:id="rId15"/>
    <p:sldId id="495" r:id="rId16"/>
    <p:sldId id="513" r:id="rId17"/>
    <p:sldId id="472" r:id="rId18"/>
    <p:sldId id="517" r:id="rId19"/>
    <p:sldId id="496" r:id="rId20"/>
    <p:sldId id="497" r:id="rId21"/>
    <p:sldId id="518" r:id="rId22"/>
    <p:sldId id="519" r:id="rId23"/>
    <p:sldId id="294" r:id="rId24"/>
    <p:sldId id="520" r:id="rId25"/>
    <p:sldId id="521" r:id="rId26"/>
    <p:sldId id="514" r:id="rId27"/>
    <p:sldId id="315" r:id="rId28"/>
    <p:sldId id="522" r:id="rId29"/>
    <p:sldId id="510" r:id="rId30"/>
    <p:sldId id="523" r:id="rId31"/>
    <p:sldId id="524" r:id="rId32"/>
    <p:sldId id="528" r:id="rId33"/>
    <p:sldId id="526" r:id="rId34"/>
    <p:sldId id="527" r:id="rId35"/>
    <p:sldId id="475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732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B3006C-BEF8-4794-A08E-71107059DCAD}" type="datetimeFigureOut">
              <a:rPr lang="en-US" smtClean="0"/>
              <a:t>7/17/2022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DAAB82-C354-4BA2-960D-25EA44A392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3415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29112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Time 1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,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kể</a:t>
            </a:r>
            <a:r>
              <a:rPr lang="en-US" dirty="0"/>
              <a:t> </a:t>
            </a:r>
            <a:r>
              <a:rPr lang="en-US" dirty="0" err="1"/>
              <a:t>nhiền</a:t>
            </a:r>
            <a:r>
              <a:rPr lang="en-US" dirty="0"/>
              <a:t> </a:t>
            </a:r>
            <a:r>
              <a:rPr lang="en-US" dirty="0" err="1"/>
              <a:t>nhất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thắng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51698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8242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04272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42932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54736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97347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84023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49733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623384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64975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103284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487921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755377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96725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Time 1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,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kể</a:t>
            </a:r>
            <a:r>
              <a:rPr lang="en-US" dirty="0"/>
              <a:t> </a:t>
            </a:r>
            <a:r>
              <a:rPr lang="en-US" dirty="0" err="1"/>
              <a:t>nhiền</a:t>
            </a:r>
            <a:r>
              <a:rPr lang="en-US" dirty="0"/>
              <a:t> </a:t>
            </a:r>
            <a:r>
              <a:rPr lang="en-US" dirty="0" err="1"/>
              <a:t>nhất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thắng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98186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4875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62588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08742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8616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19867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98269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61589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73182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03068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35775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96698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7893549" y="6206374"/>
            <a:ext cx="73494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模板下载：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www.1ppt.com/moban/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行业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www.1ppt.com/hangye/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节日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www.1ppt.com/jieri/ 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素材下载：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www.1ppt.com/sucai/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背景图片：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www.1ppt.com/beijing/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图表下载：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www.1ppt.com/tubiao/    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优秀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www.1ppt.com/xiazai/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www.1ppt.com/powerpoint/    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Word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www.1ppt.com/word/              Excel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教程：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www.1ppt.com/excel/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资料下载：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www.1ppt.com/ziliao/      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课件下载：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www.1ppt.com/kejian/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范文下载：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www.1ppt.com/fanwen/   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试卷下载：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www.1ppt.com/shiti/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教案下载：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www.1ppt.com/jiaoan/      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字体下载：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www.1ppt.com/ziti/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 </a:t>
            </a:r>
            <a:endParaRPr kumimoji="0" lang="zh-CN" altLang="en-US" sz="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0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34482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/>
              <a:t>2022/7/17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1939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/>
              <a:t>2022/7/17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560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/>
              <a:t>2022/7/17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5221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/>
              <a:t>2022/7/17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4414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/>
              <a:t>2022/7/17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6085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336355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/>
              <a:t>2022/7/17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8506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/>
              <a:t>2022/7/17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9647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/>
              <a:t>2022/7/17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0174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/>
              <a:t>2022/7/17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9526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/>
              <a:t>2022/7/17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4981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/>
              <a:t>2022/7/17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8555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92D1B-4F99-48AD-A384-A5E0FE7BDDC2}" type="datetimeFigureOut">
              <a:rPr lang="en-US" smtClean="0"/>
              <a:t>7/17/2022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0D13A-2912-43C7-85A4-0410C1380E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2512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92D1B-4F99-48AD-A384-A5E0FE7BDDC2}" type="datetimeFigureOut">
              <a:rPr lang="en-US" smtClean="0"/>
              <a:t>7/17/2022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0D13A-2912-43C7-85A4-0410C1380E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57775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92D1B-4F99-48AD-A384-A5E0FE7BDDC2}" type="datetimeFigureOut">
              <a:rPr lang="en-US" smtClean="0"/>
              <a:t>7/17/2022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0D13A-2912-43C7-85A4-0410C1380E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11690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92D1B-4F99-48AD-A384-A5E0FE7BDDC2}" type="datetimeFigureOut">
              <a:rPr lang="en-US" smtClean="0"/>
              <a:t>7/17/2022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0D13A-2912-43C7-85A4-0410C1380E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419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564924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92D1B-4F99-48AD-A384-A5E0FE7BDDC2}" type="datetimeFigureOut">
              <a:rPr lang="en-US" smtClean="0"/>
              <a:t>7/17/2022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0D13A-2912-43C7-85A4-0410C1380E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51648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92D1B-4F99-48AD-A384-A5E0FE7BDDC2}" type="datetimeFigureOut">
              <a:rPr lang="en-US" smtClean="0"/>
              <a:t>7/17/2022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0D13A-2912-43C7-85A4-0410C1380E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47914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92D1B-4F99-48AD-A384-A5E0FE7BDDC2}" type="datetimeFigureOut">
              <a:rPr lang="en-US" smtClean="0"/>
              <a:t>7/17/2022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0D13A-2912-43C7-85A4-0410C1380E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46386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92D1B-4F99-48AD-A384-A5E0FE7BDDC2}" type="datetimeFigureOut">
              <a:rPr lang="en-US" smtClean="0"/>
              <a:t>7/17/2022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0D13A-2912-43C7-85A4-0410C1380E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0217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92D1B-4F99-48AD-A384-A5E0FE7BDDC2}" type="datetimeFigureOut">
              <a:rPr lang="en-US" smtClean="0"/>
              <a:t>7/17/2022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0D13A-2912-43C7-85A4-0410C1380E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91984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92D1B-4F99-48AD-A384-A5E0FE7BDDC2}" type="datetimeFigureOut">
              <a:rPr lang="en-US" smtClean="0"/>
              <a:t>7/17/2022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0D13A-2912-43C7-85A4-0410C1380E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26928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92D1B-4F99-48AD-A384-A5E0FE7BDDC2}" type="datetimeFigureOut">
              <a:rPr lang="en-US" smtClean="0"/>
              <a:t>7/17/2022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0D13A-2912-43C7-85A4-0410C1380E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82798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551820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390194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57853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088532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970170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869735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334932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22333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109278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673984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553050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383744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97460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07346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3107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5608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18502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60788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microsoft.com/office/2007/relationships/hdphoto" Target="../media/hdphoto1.wdp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5728666A-BB83-4695-9E58-5FD81785EBBA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7557" y="189627"/>
            <a:ext cx="1228013" cy="1228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6943" fontAlgn="base">
                <a:spcBef>
                  <a:spcPct val="0"/>
                </a:spcBef>
                <a:spcAft>
                  <a:spcPct val="0"/>
                </a:spcAft>
              </a:pPr>
              <a:t>2022/7/17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694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36C9B759-75D0-4506-9006-D00440D3BB0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7557" y="189627"/>
            <a:ext cx="1228013" cy="1228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238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</p:sldLayoutIdLs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FBEA46-6839-4301-B344-DD1E7F3F1BDA}" type="datetimeFigureOut">
              <a:rPr lang="zh-CN" altLang="en-US" smtClean="0"/>
              <a:t>2022/7/17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CD6E05D3-A28C-4E54-B152-1C102E6BB34D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7557" y="189627"/>
            <a:ext cx="1228013" cy="1228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166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692D1B-4F99-48AD-A384-A5E0FE7BDDC2}" type="datetimeFigureOut">
              <a:rPr lang="en-US" smtClean="0"/>
              <a:t>7/17/2022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20D13A-2912-43C7-85A4-0410C1380E17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9991D61-A7E5-4D0F-81AE-87462A35B8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83" b="22051"/>
          <a:stretch/>
        </p:blipFill>
        <p:spPr>
          <a:xfrm>
            <a:off x="-188608" y="6900862"/>
            <a:ext cx="6693877" cy="1956673"/>
          </a:xfrm>
          <a:prstGeom prst="rect">
            <a:avLst/>
          </a:prstGeom>
        </p:spPr>
      </p:pic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00213F65-2596-41D0-8C5C-19D4E687A082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7557" y="189627"/>
            <a:ext cx="1228013" cy="1228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1703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435196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8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microsoft.com/office/2007/relationships/hdphoto" Target="../media/hdphoto3.wdp"/><Relationship Id="rId5" Type="http://schemas.openxmlformats.org/officeDocument/2006/relationships/image" Target="../media/image7.png"/><Relationship Id="rId4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4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9.png"/><Relationship Id="rId4" Type="http://schemas.microsoft.com/office/2007/relationships/hdphoto" Target="../media/hdphoto5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4.emf"/><Relationship Id="rId5" Type="http://schemas.openxmlformats.org/officeDocument/2006/relationships/image" Target="../media/image43.png"/><Relationship Id="rId4" Type="http://schemas.openxmlformats.org/officeDocument/2006/relationships/image" Target="../media/image42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4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5.png"/><Relationship Id="rId4" Type="http://schemas.microsoft.com/office/2007/relationships/hdphoto" Target="../media/hdphoto5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6.png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microsoft.com/office/2007/relationships/hdphoto" Target="../media/hdphoto6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microsoft.com/office/2007/relationships/hdphoto" Target="../media/hdphoto5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46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12" Type="http://schemas.openxmlformats.org/officeDocument/2006/relationships/image" Target="../media/image44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56.png"/><Relationship Id="rId11" Type="http://schemas.openxmlformats.org/officeDocument/2006/relationships/image" Target="../media/image61.png"/><Relationship Id="rId5" Type="http://schemas.openxmlformats.org/officeDocument/2006/relationships/image" Target="../media/image55.png"/><Relationship Id="rId15" Type="http://schemas.openxmlformats.org/officeDocument/2006/relationships/image" Target="../media/image51.png"/><Relationship Id="rId10" Type="http://schemas.openxmlformats.org/officeDocument/2006/relationships/image" Target="../media/image60.png"/><Relationship Id="rId4" Type="http://schemas.openxmlformats.org/officeDocument/2006/relationships/image" Target="../media/image54.png"/><Relationship Id="rId9" Type="http://schemas.openxmlformats.org/officeDocument/2006/relationships/image" Target="../media/image59.jpg"/><Relationship Id="rId14" Type="http://schemas.microsoft.com/office/2007/relationships/hdphoto" Target="../media/hdphoto6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image" Target="../media/image9.png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image" Target="../media/image2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1.png"/><Relationship Id="rId4" Type="http://schemas.microsoft.com/office/2007/relationships/hdphoto" Target="../media/hdphoto5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2.png"/><Relationship Id="rId4" Type="http://schemas.microsoft.com/office/2007/relationships/hdphoto" Target="../media/hdphoto6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8.emf"/><Relationship Id="rId4" Type="http://schemas.microsoft.com/office/2007/relationships/hdphoto" Target="../media/hdphoto3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66.png"/><Relationship Id="rId7" Type="http://schemas.openxmlformats.org/officeDocument/2006/relationships/image" Target="../media/image4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8.jpeg"/><Relationship Id="rId5" Type="http://schemas.microsoft.com/office/2007/relationships/hdphoto" Target="../media/hdphoto7.wdp"/><Relationship Id="rId4" Type="http://schemas.openxmlformats.org/officeDocument/2006/relationships/image" Target="../media/image6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4.emf"/><Relationship Id="rId5" Type="http://schemas.openxmlformats.org/officeDocument/2006/relationships/image" Target="../media/image43.png"/><Relationship Id="rId4" Type="http://schemas.openxmlformats.org/officeDocument/2006/relationships/image" Target="../media/image42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8.emf"/><Relationship Id="rId4" Type="http://schemas.microsoft.com/office/2007/relationships/hdphoto" Target="../media/hdphoto3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18" Type="http://schemas.openxmlformats.org/officeDocument/2006/relationships/slide" Target="slide5.xml"/><Relationship Id="rId3" Type="http://schemas.openxmlformats.org/officeDocument/2006/relationships/audio" Target="../media/audio2.wav"/><Relationship Id="rId21" Type="http://schemas.openxmlformats.org/officeDocument/2006/relationships/hyperlink" Target="https://www.facebook.com/nkpowerskills" TargetMode="External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slide" Target="slide4.xml"/><Relationship Id="rId2" Type="http://schemas.openxmlformats.org/officeDocument/2006/relationships/audio" Target="../media/audio1.wav"/><Relationship Id="rId16" Type="http://schemas.openxmlformats.org/officeDocument/2006/relationships/image" Target="../media/image21.png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19" Type="http://schemas.openxmlformats.org/officeDocument/2006/relationships/slide" Target="slide6.xml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Relationship Id="rId22" Type="http://schemas.openxmlformats.org/officeDocument/2006/relationships/image" Target="../media/image25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4.wav"/><Relationship Id="rId7" Type="http://schemas.openxmlformats.org/officeDocument/2006/relationships/image" Target="../media/image2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27.png"/><Relationship Id="rId5" Type="http://schemas.openxmlformats.org/officeDocument/2006/relationships/slide" Target="slide3.xml"/><Relationship Id="rId4" Type="http://schemas.openxmlformats.org/officeDocument/2006/relationships/image" Target="../media/image26.png"/><Relationship Id="rId9" Type="http://schemas.openxmlformats.org/officeDocument/2006/relationships/image" Target="../media/image30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3.wav"/><Relationship Id="rId7" Type="http://schemas.openxmlformats.org/officeDocument/2006/relationships/image" Target="../media/image28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27.png"/><Relationship Id="rId5" Type="http://schemas.openxmlformats.org/officeDocument/2006/relationships/slide" Target="slide3.xml"/><Relationship Id="rId4" Type="http://schemas.openxmlformats.org/officeDocument/2006/relationships/image" Target="../media/image26.png"/><Relationship Id="rId9" Type="http://schemas.openxmlformats.org/officeDocument/2006/relationships/image" Target="../media/image30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6.png"/><Relationship Id="rId4" Type="http://schemas.openxmlformats.org/officeDocument/2006/relationships/image" Target="../media/image35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4.png"/><Relationship Id="rId5" Type="http://schemas.openxmlformats.org/officeDocument/2006/relationships/image" Target="../media/image8.emf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id="{729D5272-1C73-4CF3-A056-BA82E99AAA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-149037"/>
            <a:ext cx="12187592" cy="6855520"/>
          </a:xfrm>
          <a:prstGeom prst="rect">
            <a:avLst/>
          </a:prstGeom>
        </p:spPr>
      </p:pic>
      <p:pic>
        <p:nvPicPr>
          <p:cNvPr id="15" name="Picture 14" descr="Mục này có hình ảnh của: ">
            <a:extLst>
              <a:ext uri="{FF2B5EF4-FFF2-40B4-BE49-F238E27FC236}">
                <a16:creationId xmlns:a16="http://schemas.microsoft.com/office/drawing/2014/main" id="{C5F2CFC6-E9EA-4881-8363-48191BEC2E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959" b="89691" l="8051" r="92373">
                        <a14:foregroundMark x1="8051" y1="15464" x2="77966" y2="19588"/>
                        <a14:foregroundMark x1="77966" y1="19588" x2="89407" y2="22938"/>
                        <a14:foregroundMark x1="14407" y1="18557" x2="25847" y2="34021"/>
                        <a14:foregroundMark x1="65678" y1="9021" x2="61441" y2="35309"/>
                        <a14:foregroundMark x1="61441" y1="7216" x2="69915" y2="19845"/>
                        <a14:foregroundMark x1="69915" y1="19845" x2="75847" y2="14691"/>
                        <a14:foregroundMark x1="89407" y1="35052" x2="92373" y2="43299"/>
                        <a14:foregroundMark x1="47458" y1="89433" x2="60593" y2="894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22789">
            <a:off x="6764140" y="862168"/>
            <a:ext cx="1565430" cy="2573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组合 55">
            <a:extLst>
              <a:ext uri="{FF2B5EF4-FFF2-40B4-BE49-F238E27FC236}">
                <a16:creationId xmlns:a16="http://schemas.microsoft.com/office/drawing/2014/main" id="{FDF3ABCC-A2BF-4AA6-A8DD-F05A954E4FEE}"/>
              </a:ext>
            </a:extLst>
          </p:cNvPr>
          <p:cNvGrpSpPr/>
          <p:nvPr/>
        </p:nvGrpSpPr>
        <p:grpSpPr>
          <a:xfrm>
            <a:off x="3732834" y="1837611"/>
            <a:ext cx="4164423" cy="2807936"/>
            <a:chOff x="7065141" y="1881946"/>
            <a:chExt cx="3768009" cy="2592533"/>
          </a:xfrm>
        </p:grpSpPr>
        <p:sp>
          <p:nvSpPr>
            <p:cNvPr id="9" name="椭圆 56">
              <a:extLst>
                <a:ext uri="{FF2B5EF4-FFF2-40B4-BE49-F238E27FC236}">
                  <a16:creationId xmlns:a16="http://schemas.microsoft.com/office/drawing/2014/main" id="{8E88BA24-B8F3-40E8-B7B0-3565696BAF1E}"/>
                </a:ext>
              </a:extLst>
            </p:cNvPr>
            <p:cNvSpPr/>
            <p:nvPr/>
          </p:nvSpPr>
          <p:spPr>
            <a:xfrm>
              <a:off x="7065141" y="1881946"/>
              <a:ext cx="3768009" cy="2592533"/>
            </a:xfrm>
            <a:prstGeom prst="ellipse">
              <a:avLst/>
            </a:prstGeom>
            <a:solidFill>
              <a:srgbClr val="83B345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" name="椭圆 57">
              <a:extLst>
                <a:ext uri="{FF2B5EF4-FFF2-40B4-BE49-F238E27FC236}">
                  <a16:creationId xmlns:a16="http://schemas.microsoft.com/office/drawing/2014/main" id="{DA738F0B-A72E-4D54-AF53-C8E334386A3D}"/>
                </a:ext>
              </a:extLst>
            </p:cNvPr>
            <p:cNvSpPr/>
            <p:nvPr/>
          </p:nvSpPr>
          <p:spPr>
            <a:xfrm>
              <a:off x="7248938" y="2016269"/>
              <a:ext cx="3400414" cy="2323886"/>
            </a:xfrm>
            <a:prstGeom prst="ellipse">
              <a:avLst/>
            </a:prstGeom>
            <a:solidFill>
              <a:srgbClr val="83B3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0E77BEC4-14C7-4B00-A89B-BC4B269C3E71}"/>
              </a:ext>
            </a:extLst>
          </p:cNvPr>
          <p:cNvSpPr txBox="1"/>
          <p:nvPr/>
        </p:nvSpPr>
        <p:spPr>
          <a:xfrm>
            <a:off x="3955346" y="2936739"/>
            <a:ext cx="3758155" cy="769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99" b="0" i="0" u="none" strike="noStrike" kern="1200" cap="none" spc="0" normalizeH="0" baseline="0" noProof="0" dirty="0">
                <a:ln>
                  <a:noFill/>
                </a:ln>
                <a:solidFill>
                  <a:srgbClr val="FFBF53">
                    <a:lumMod val="20000"/>
                    <a:lumOff val="8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KHỞI ĐỘNG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3AD5E3C-C120-4D9F-AB22-0BB89AA9BB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32881" y="2709840"/>
            <a:ext cx="2836832" cy="3772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804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Picture 4">
            <a:extLst>
              <a:ext uri="{FF2B5EF4-FFF2-40B4-BE49-F238E27FC236}">
                <a16:creationId xmlns:a16="http://schemas.microsoft.com/office/drawing/2014/main" id="{D73F57AF-E7CF-4517-8F33-33E2356FE1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089" b="88166" l="23669" r="89645">
                        <a14:foregroundMark x1="63018" y1="56805" x2="77219" y2="46746"/>
                        <a14:foregroundMark x1="77219" y1="46746" x2="77515" y2="42308"/>
                        <a14:foregroundMark x1="89645" y1="38462" x2="89645" y2="38462"/>
                        <a14:foregroundMark x1="39645" y1="76627" x2="42308" y2="88166"/>
                        <a14:foregroundMark x1="29290" y1="21302" x2="57692" y2="15089"/>
                        <a14:foregroundMark x1="23669" y1="19822" x2="24852" y2="29290"/>
                        <a14:foregroundMark x1="35799" y1="64793" x2="51183" y2="585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664" t="12186" r="23096" b="13105"/>
          <a:stretch/>
        </p:blipFill>
        <p:spPr bwMode="auto">
          <a:xfrm>
            <a:off x="6431280" y="3469641"/>
            <a:ext cx="2631440" cy="3558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A0FF5406-AD31-43F1-BDFE-2BAE372CD8A3}"/>
              </a:ext>
            </a:extLst>
          </p:cNvPr>
          <p:cNvSpPr/>
          <p:nvPr/>
        </p:nvSpPr>
        <p:spPr>
          <a:xfrm flipH="1">
            <a:off x="2133600" y="1442719"/>
            <a:ext cx="8747758" cy="1790175"/>
          </a:xfrm>
          <a:prstGeom prst="wedgeRoundRectCallout">
            <a:avLst>
              <a:gd name="adj1" fmla="val 6030"/>
              <a:gd name="adj2" fmla="val 89501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6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6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6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hiểu</a:t>
            </a:r>
            <a:r>
              <a:rPr lang="en-US" sz="6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6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tác</a:t>
            </a:r>
            <a:r>
              <a:rPr lang="en-US" sz="6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6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6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đèn</a:t>
            </a:r>
            <a:r>
              <a:rPr lang="en-US" sz="6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6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3848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">
            <a:extLst>
              <a:ext uri="{FF2B5EF4-FFF2-40B4-BE49-F238E27FC236}">
                <a16:creationId xmlns:a16="http://schemas.microsoft.com/office/drawing/2014/main" id="{4038AD65-8A7F-4B88-BD28-C71323E6EF5E}"/>
              </a:ext>
            </a:extLst>
          </p:cNvPr>
          <p:cNvSpPr/>
          <p:nvPr/>
        </p:nvSpPr>
        <p:spPr>
          <a:xfrm>
            <a:off x="0" y="0"/>
            <a:ext cx="12190413" cy="1041400"/>
          </a:xfrm>
          <a:prstGeom prst="rect">
            <a:avLst/>
          </a:prstGeom>
          <a:solidFill>
            <a:srgbClr val="A2CC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9" name="矩形 28">
            <a:extLst>
              <a:ext uri="{FF2B5EF4-FFF2-40B4-BE49-F238E27FC236}">
                <a16:creationId xmlns:a16="http://schemas.microsoft.com/office/drawing/2014/main" id="{692CAF59-263C-435B-B2CF-241A125A6DE2}"/>
              </a:ext>
            </a:extLst>
          </p:cNvPr>
          <p:cNvSpPr/>
          <p:nvPr/>
        </p:nvSpPr>
        <p:spPr>
          <a:xfrm>
            <a:off x="3522384" y="212923"/>
            <a:ext cx="10493971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-150" normalizeH="0" baseline="0" noProof="1">
                <a:ln>
                  <a:noFill/>
                </a:ln>
                <a:solidFill>
                  <a:srgbClr val="EF4546"/>
                </a:solidFill>
                <a:effectLst/>
                <a:uLnTx/>
                <a:uFillTx/>
                <a:latin typeface="Calibri"/>
                <a:ea typeface="华文新魏" panose="02010800040101010101" pitchFamily="2" charset="-122"/>
                <a:cs typeface="+mn-ea"/>
                <a:sym typeface="Arial" panose="020B0604020202020204" pitchFamily="34" charset="0"/>
              </a:rPr>
              <a:t>1. Quan sát</a:t>
            </a:r>
            <a:r>
              <a:rPr kumimoji="0" lang="en-US" altLang="zh-CN" sz="4000" b="1" i="0" u="none" strike="noStrike" kern="1200" cap="none" spc="-150" normalizeH="0" noProof="1">
                <a:ln>
                  <a:noFill/>
                </a:ln>
                <a:solidFill>
                  <a:srgbClr val="EF4546"/>
                </a:solidFill>
                <a:effectLst/>
                <a:uLnTx/>
                <a:uFillTx/>
                <a:latin typeface="Calibri"/>
                <a:ea typeface="华文新魏" panose="02010800040101010101" pitchFamily="2" charset="-122"/>
                <a:cs typeface="+mn-ea"/>
                <a:sym typeface="Arial" panose="020B0604020202020204" pitchFamily="34" charset="0"/>
              </a:rPr>
              <a:t> tranh và trả lời câu hỏi</a:t>
            </a:r>
            <a:endParaRPr kumimoji="0" lang="zh-CN" altLang="en-US" sz="4000" b="1" i="0" u="none" strike="noStrike" kern="1200" cap="none" spc="-150" normalizeH="0" baseline="0" noProof="1">
              <a:ln>
                <a:noFill/>
              </a:ln>
              <a:solidFill>
                <a:srgbClr val="EF4546"/>
              </a:solidFill>
              <a:effectLst/>
              <a:uLnTx/>
              <a:uFillTx/>
              <a:latin typeface="Calibri"/>
              <a:ea typeface="华文新魏" panose="02010800040101010101" pitchFamily="2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21" name="Picture 10" descr="Mục này có hình ảnh của: ">
            <a:extLst>
              <a:ext uri="{FF2B5EF4-FFF2-40B4-BE49-F238E27FC236}">
                <a16:creationId xmlns:a16="http://schemas.microsoft.com/office/drawing/2014/main" id="{51408814-6126-4F01-BBAE-0D6800E3E1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215" b="91525" l="9746" r="89831">
                        <a14:foregroundMark x1="19068" y1="75141" x2="75847" y2="60452"/>
                        <a14:foregroundMark x1="75847" y1="60452" x2="86017" y2="53107"/>
                        <a14:foregroundMark x1="75000" y1="73446" x2="80508" y2="62147"/>
                        <a14:foregroundMark x1="26695" y1="92655" x2="50424" y2="87006"/>
                        <a14:foregroundMark x1="50424" y1="87006" x2="50847" y2="87006"/>
                        <a14:foregroundMark x1="32627" y1="44068" x2="35169" y2="76836"/>
                        <a14:foregroundMark x1="35169" y1="76836" x2="45339" y2="42373"/>
                        <a14:foregroundMark x1="45339" y1="42373" x2="45339" y2="42373"/>
                        <a14:foregroundMark x1="36864" y1="39548" x2="55508" y2="38418"/>
                        <a14:foregroundMark x1="58898" y1="26554" x2="47881" y2="11864"/>
                        <a14:foregroundMark x1="67797" y1="32768" x2="59746" y2="7345"/>
                        <a14:foregroundMark x1="55508" y1="7345" x2="63136" y2="62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309" y="-66919"/>
            <a:ext cx="1906316" cy="1429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2E40218-3FCD-4236-B3B0-66CB5DB118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895600"/>
            <a:ext cx="5048208" cy="4020537"/>
          </a:xfrm>
          <a:prstGeom prst="rect">
            <a:avLst/>
          </a:prstGeom>
        </p:spPr>
      </p:pic>
      <p:sp>
        <p:nvSpPr>
          <p:cNvPr id="10" name="Speech Bubble: Rectangle with Corners Rounded 4">
            <a:extLst>
              <a:ext uri="{FF2B5EF4-FFF2-40B4-BE49-F238E27FC236}">
                <a16:creationId xmlns:a16="http://schemas.microsoft.com/office/drawing/2014/main" id="{38659703-4E46-4DEB-8C6E-0ED47EED281A}"/>
              </a:ext>
            </a:extLst>
          </p:cNvPr>
          <p:cNvSpPr/>
          <p:nvPr/>
        </p:nvSpPr>
        <p:spPr>
          <a:xfrm flipH="1">
            <a:off x="5262880" y="2895600"/>
            <a:ext cx="6278880" cy="1505695"/>
          </a:xfrm>
          <a:prstGeom prst="wedgeRoundRectCallout">
            <a:avLst>
              <a:gd name="adj1" fmla="val 46528"/>
              <a:gd name="adj2" fmla="val 77073"/>
              <a:gd name="adj3" fmla="val 16667"/>
            </a:avLst>
          </a:prstGeom>
          <a:solidFill>
            <a:schemeClr val="bg1"/>
          </a:solidFill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2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hãy quan sát và Cho biết bạn nhỏ dùng đèn học để làm gì?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77756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60A5356-AD86-4946-B3EE-96C735FDD68D}"/>
              </a:ext>
            </a:extLst>
          </p:cNvPr>
          <p:cNvSpPr/>
          <p:nvPr/>
        </p:nvSpPr>
        <p:spPr>
          <a:xfrm>
            <a:off x="8477157" y="575529"/>
            <a:ext cx="3747593" cy="85149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8A91A74-770C-4953-8C14-F778182AE781}"/>
              </a:ext>
            </a:extLst>
          </p:cNvPr>
          <p:cNvSpPr/>
          <p:nvPr/>
        </p:nvSpPr>
        <p:spPr>
          <a:xfrm>
            <a:off x="0" y="614595"/>
            <a:ext cx="4080734" cy="85149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/>
              <a:ea typeface="+mn-ea"/>
              <a:cs typeface="+mn-cs"/>
            </a:endParaRPr>
          </a:p>
        </p:txBody>
      </p:sp>
      <p:pic>
        <p:nvPicPr>
          <p:cNvPr id="13" name="图片 4">
            <a:extLst>
              <a:ext uri="{FF2B5EF4-FFF2-40B4-BE49-F238E27FC236}">
                <a16:creationId xmlns:a16="http://schemas.microsoft.com/office/drawing/2014/main" id="{89DF4B7C-FB11-4F09-A7F2-BD638F92840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757" y="186424"/>
            <a:ext cx="1662144" cy="1204686"/>
          </a:xfrm>
          <a:prstGeom prst="rect">
            <a:avLst/>
          </a:prstGeom>
        </p:spPr>
      </p:pic>
      <p:sp>
        <p:nvSpPr>
          <p:cNvPr id="14" name="等腰三角形 2">
            <a:extLst>
              <a:ext uri="{FF2B5EF4-FFF2-40B4-BE49-F238E27FC236}">
                <a16:creationId xmlns:a16="http://schemas.microsoft.com/office/drawing/2014/main" id="{8528155B-0B98-4132-8C08-40899299985D}"/>
              </a:ext>
            </a:extLst>
          </p:cNvPr>
          <p:cNvSpPr>
            <a:spLocks noChangeAspect="1"/>
          </p:cNvSpPr>
          <p:nvPr/>
        </p:nvSpPr>
        <p:spPr bwMode="auto">
          <a:xfrm rot="3036074">
            <a:off x="6340804" y="2053740"/>
            <a:ext cx="1897419" cy="2194560"/>
          </a:xfrm>
          <a:custGeom>
            <a:avLst/>
            <a:gdLst>
              <a:gd name="T0" fmla="*/ 576064 w 1152128"/>
              <a:gd name="T1" fmla="*/ 0 h 1333073"/>
              <a:gd name="T2" fmla="*/ 687529 w 1152128"/>
              <a:gd name="T3" fmla="*/ 192182 h 1333073"/>
              <a:gd name="T4" fmla="*/ 1152128 w 1152128"/>
              <a:gd name="T5" fmla="*/ 757009 h 1333073"/>
              <a:gd name="T6" fmla="*/ 576064 w 1152128"/>
              <a:gd name="T7" fmla="*/ 1333073 h 1333073"/>
              <a:gd name="T8" fmla="*/ 0 w 1152128"/>
              <a:gd name="T9" fmla="*/ 757009 h 1333073"/>
              <a:gd name="T10" fmla="*/ 464599 w 1152128"/>
              <a:gd name="T11" fmla="*/ 192182 h 1333073"/>
              <a:gd name="T12" fmla="*/ 576064 w 1152128"/>
              <a:gd name="T13" fmla="*/ 0 h 13330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52128" h="1333073">
                <a:moveTo>
                  <a:pt x="576064" y="0"/>
                </a:moveTo>
                <a:lnTo>
                  <a:pt x="687529" y="192182"/>
                </a:lnTo>
                <a:cubicBezTo>
                  <a:pt x="952381" y="243689"/>
                  <a:pt x="1152128" y="477023"/>
                  <a:pt x="1152128" y="757009"/>
                </a:cubicBezTo>
                <a:cubicBezTo>
                  <a:pt x="1152128" y="1075160"/>
                  <a:pt x="894215" y="1333073"/>
                  <a:pt x="576064" y="1333073"/>
                </a:cubicBezTo>
                <a:cubicBezTo>
                  <a:pt x="257913" y="1333073"/>
                  <a:pt x="0" y="1075160"/>
                  <a:pt x="0" y="757009"/>
                </a:cubicBezTo>
                <a:cubicBezTo>
                  <a:pt x="0" y="477023"/>
                  <a:pt x="199747" y="243689"/>
                  <a:pt x="464599" y="192182"/>
                </a:cubicBezTo>
                <a:lnTo>
                  <a:pt x="576064" y="0"/>
                </a:lnTo>
                <a:close/>
              </a:path>
            </a:pathLst>
          </a:custGeom>
          <a:solidFill>
            <a:srgbClr val="7030A0"/>
          </a:solidFill>
          <a:ln w="28575" cmpd="sng">
            <a:solidFill>
              <a:srgbClr val="F8F8F8"/>
            </a:solidFill>
            <a:round/>
          </a:ln>
        </p:spPr>
        <p:txBody>
          <a:bodyPr wrap="none" lIns="91416" tIns="45708" rIns="91416" bIns="45708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15" name="等腰三角形 2">
            <a:extLst>
              <a:ext uri="{FF2B5EF4-FFF2-40B4-BE49-F238E27FC236}">
                <a16:creationId xmlns:a16="http://schemas.microsoft.com/office/drawing/2014/main" id="{FEE9068E-00D3-4A96-AFEB-1A944C5B98F9}"/>
              </a:ext>
            </a:extLst>
          </p:cNvPr>
          <p:cNvSpPr>
            <a:spLocks noChangeAspect="1"/>
          </p:cNvSpPr>
          <p:nvPr/>
        </p:nvSpPr>
        <p:spPr bwMode="auto">
          <a:xfrm rot="8763501">
            <a:off x="4983642" y="3288636"/>
            <a:ext cx="1895939" cy="2194560"/>
          </a:xfrm>
          <a:custGeom>
            <a:avLst/>
            <a:gdLst>
              <a:gd name="T0" fmla="*/ 576064 w 1152128"/>
              <a:gd name="T1" fmla="*/ 0 h 1333073"/>
              <a:gd name="T2" fmla="*/ 687529 w 1152128"/>
              <a:gd name="T3" fmla="*/ 192182 h 1333073"/>
              <a:gd name="T4" fmla="*/ 1152128 w 1152128"/>
              <a:gd name="T5" fmla="*/ 757009 h 1333073"/>
              <a:gd name="T6" fmla="*/ 576064 w 1152128"/>
              <a:gd name="T7" fmla="*/ 1333073 h 1333073"/>
              <a:gd name="T8" fmla="*/ 0 w 1152128"/>
              <a:gd name="T9" fmla="*/ 757009 h 1333073"/>
              <a:gd name="T10" fmla="*/ 464599 w 1152128"/>
              <a:gd name="T11" fmla="*/ 192182 h 1333073"/>
              <a:gd name="T12" fmla="*/ 576064 w 1152128"/>
              <a:gd name="T13" fmla="*/ 0 h 13330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52128" h="1333073">
                <a:moveTo>
                  <a:pt x="576064" y="0"/>
                </a:moveTo>
                <a:lnTo>
                  <a:pt x="687529" y="192182"/>
                </a:lnTo>
                <a:cubicBezTo>
                  <a:pt x="952381" y="243689"/>
                  <a:pt x="1152128" y="477023"/>
                  <a:pt x="1152128" y="757009"/>
                </a:cubicBezTo>
                <a:cubicBezTo>
                  <a:pt x="1152128" y="1075160"/>
                  <a:pt x="894215" y="1333073"/>
                  <a:pt x="576064" y="1333073"/>
                </a:cubicBezTo>
                <a:cubicBezTo>
                  <a:pt x="257913" y="1333073"/>
                  <a:pt x="0" y="1075160"/>
                  <a:pt x="0" y="757009"/>
                </a:cubicBezTo>
                <a:cubicBezTo>
                  <a:pt x="0" y="477023"/>
                  <a:pt x="199747" y="243689"/>
                  <a:pt x="464599" y="192182"/>
                </a:cubicBezTo>
                <a:lnTo>
                  <a:pt x="576064" y="0"/>
                </a:lnTo>
                <a:close/>
              </a:path>
            </a:pathLst>
          </a:custGeom>
          <a:solidFill>
            <a:schemeClr val="accent2"/>
          </a:solidFill>
          <a:ln w="28575" cmpd="sng">
            <a:solidFill>
              <a:srgbClr val="F8F8F8"/>
            </a:solidFill>
            <a:round/>
          </a:ln>
        </p:spPr>
        <p:txBody>
          <a:bodyPr wrap="none" lIns="91416" tIns="45708" rIns="91416" bIns="45708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清刻本悦宋简体" panose="02000000000000000000" pitchFamily="2" charset="-122"/>
              <a:ea typeface="方正清刻本悦宋简体" panose="02000000000000000000" pitchFamily="2" charset="-122"/>
              <a:cs typeface="+mn-cs"/>
            </a:endParaRPr>
          </a:p>
        </p:txBody>
      </p:sp>
      <p:sp>
        <p:nvSpPr>
          <p:cNvPr id="16" name="TextBox 7">
            <a:extLst>
              <a:ext uri="{FF2B5EF4-FFF2-40B4-BE49-F238E27FC236}">
                <a16:creationId xmlns:a16="http://schemas.microsoft.com/office/drawing/2014/main" id="{3CB268EE-631E-44B4-B0F3-3801BEAD7C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65890" y="4090026"/>
            <a:ext cx="1083839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08" rIns="91416" bIns="45708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清刻本悦宋简体" panose="02000000000000000000" pitchFamily="2" charset="-122"/>
              <a:ea typeface="方正清刻本悦宋简体" panose="02000000000000000000" pitchFamily="2" charset="-122"/>
              <a:cs typeface="+mn-cs"/>
            </a:endParaRPr>
          </a:p>
        </p:txBody>
      </p:sp>
      <p:sp>
        <p:nvSpPr>
          <p:cNvPr id="17" name="等腰三角形 2">
            <a:extLst>
              <a:ext uri="{FF2B5EF4-FFF2-40B4-BE49-F238E27FC236}">
                <a16:creationId xmlns:a16="http://schemas.microsoft.com/office/drawing/2014/main" id="{BAA0626B-FF85-4C4C-A67D-39B023DD5742}"/>
              </a:ext>
            </a:extLst>
          </p:cNvPr>
          <p:cNvSpPr>
            <a:spLocks noChangeAspect="1"/>
          </p:cNvSpPr>
          <p:nvPr/>
        </p:nvSpPr>
        <p:spPr bwMode="auto">
          <a:xfrm rot="16474574">
            <a:off x="4417180" y="1641132"/>
            <a:ext cx="1897419" cy="2194560"/>
          </a:xfrm>
          <a:custGeom>
            <a:avLst/>
            <a:gdLst>
              <a:gd name="T0" fmla="*/ 576064 w 1152128"/>
              <a:gd name="T1" fmla="*/ 0 h 1333073"/>
              <a:gd name="T2" fmla="*/ 687529 w 1152128"/>
              <a:gd name="T3" fmla="*/ 192182 h 1333073"/>
              <a:gd name="T4" fmla="*/ 1152128 w 1152128"/>
              <a:gd name="T5" fmla="*/ 757009 h 1333073"/>
              <a:gd name="T6" fmla="*/ 576064 w 1152128"/>
              <a:gd name="T7" fmla="*/ 1333073 h 1333073"/>
              <a:gd name="T8" fmla="*/ 0 w 1152128"/>
              <a:gd name="T9" fmla="*/ 757009 h 1333073"/>
              <a:gd name="T10" fmla="*/ 464599 w 1152128"/>
              <a:gd name="T11" fmla="*/ 192182 h 1333073"/>
              <a:gd name="T12" fmla="*/ 576064 w 1152128"/>
              <a:gd name="T13" fmla="*/ 0 h 13330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52128" h="1333073">
                <a:moveTo>
                  <a:pt x="576064" y="0"/>
                </a:moveTo>
                <a:lnTo>
                  <a:pt x="687529" y="192182"/>
                </a:lnTo>
                <a:cubicBezTo>
                  <a:pt x="952381" y="243689"/>
                  <a:pt x="1152128" y="477023"/>
                  <a:pt x="1152128" y="757009"/>
                </a:cubicBezTo>
                <a:cubicBezTo>
                  <a:pt x="1152128" y="1075160"/>
                  <a:pt x="894215" y="1333073"/>
                  <a:pt x="576064" y="1333073"/>
                </a:cubicBezTo>
                <a:cubicBezTo>
                  <a:pt x="257913" y="1333073"/>
                  <a:pt x="0" y="1075160"/>
                  <a:pt x="0" y="757009"/>
                </a:cubicBezTo>
                <a:cubicBezTo>
                  <a:pt x="0" y="477023"/>
                  <a:pt x="199747" y="243689"/>
                  <a:pt x="464599" y="192182"/>
                </a:cubicBezTo>
                <a:lnTo>
                  <a:pt x="576064" y="0"/>
                </a:lnTo>
                <a:close/>
              </a:path>
            </a:pathLst>
          </a:custGeom>
          <a:solidFill>
            <a:srgbClr val="7AB005"/>
          </a:solidFill>
          <a:ln w="28575" cmpd="sng">
            <a:solidFill>
              <a:srgbClr val="F8F8F8"/>
            </a:solidFill>
            <a:round/>
          </a:ln>
        </p:spPr>
        <p:txBody>
          <a:bodyPr wrap="none" lIns="91416" tIns="45708" rIns="91416" bIns="45708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清刻本悦宋简体" panose="02000000000000000000" pitchFamily="2" charset="-122"/>
              <a:ea typeface="方正清刻本悦宋简体" panose="02000000000000000000" pitchFamily="2" charset="-122"/>
              <a:cs typeface="+mn-cs"/>
            </a:endParaRPr>
          </a:p>
        </p:txBody>
      </p:sp>
      <p:sp>
        <p:nvSpPr>
          <p:cNvPr id="18" name="TextBox 9">
            <a:extLst>
              <a:ext uri="{FF2B5EF4-FFF2-40B4-BE49-F238E27FC236}">
                <a16:creationId xmlns:a16="http://schemas.microsoft.com/office/drawing/2014/main" id="{47DC7EF8-A538-4CBF-BC56-0F4CA7FA22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35272" y="2427262"/>
            <a:ext cx="705735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08" rIns="91416" bIns="45708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2FBFF"/>
                </a:solidFill>
                <a:effectLst/>
                <a:uLnTx/>
                <a:uFillTx/>
                <a:latin typeface="字魂59号-创粗黑"/>
                <a:ea typeface="方正清刻本悦宋简体" panose="02000000000000000000" pitchFamily="2" charset="-122"/>
                <a:cs typeface="+mn-cs"/>
              </a:rPr>
              <a:t>Lắng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2FBFF"/>
                </a:solidFill>
                <a:effectLst/>
                <a:uLnTx/>
                <a:uFillTx/>
                <a:latin typeface="字魂59号-创粗黑"/>
                <a:ea typeface="方正清刻本悦宋简体" panose="02000000000000000000" pitchFamily="2" charset="-122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2FBFF"/>
                </a:solidFill>
                <a:effectLst/>
                <a:uLnTx/>
                <a:uFillTx/>
                <a:latin typeface="字魂59号-创粗黑"/>
                <a:ea typeface="方正清刻本悦宋简体" panose="02000000000000000000" pitchFamily="2" charset="-122"/>
                <a:cs typeface="+mn-cs"/>
              </a:rPr>
              <a:t>nghe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2FBFF"/>
              </a:solidFill>
              <a:effectLst/>
              <a:uLnTx/>
              <a:uFillTx/>
              <a:latin typeface="字魂59号-创粗黑"/>
              <a:ea typeface="方正清刻本悦宋简体" panose="02000000000000000000" pitchFamily="2" charset="-122"/>
              <a:cs typeface="+mn-cs"/>
            </a:endParaRPr>
          </a:p>
        </p:txBody>
      </p:sp>
      <p:sp>
        <p:nvSpPr>
          <p:cNvPr id="19" name="TextBox 9">
            <a:extLst>
              <a:ext uri="{FF2B5EF4-FFF2-40B4-BE49-F238E27FC236}">
                <a16:creationId xmlns:a16="http://schemas.microsoft.com/office/drawing/2014/main" id="{0A4916EC-9033-4924-9D07-377FA97068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83596" y="4042854"/>
            <a:ext cx="2048426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08" rIns="91416" bIns="45708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2FBFF"/>
                </a:solidFill>
                <a:effectLst/>
                <a:uLnTx/>
                <a:uFillTx/>
                <a:latin typeface="字魂59号-创粗黑"/>
                <a:ea typeface="方正清刻本悦宋简体" panose="02000000000000000000" pitchFamily="2" charset="-122"/>
                <a:cs typeface="+mn-cs"/>
              </a:rPr>
              <a:t>Nhận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2FBFF"/>
                </a:solidFill>
                <a:effectLst/>
                <a:uLnTx/>
                <a:uFillTx/>
                <a:latin typeface="字魂59号-创粗黑"/>
                <a:ea typeface="方正清刻本悦宋简体" panose="02000000000000000000" pitchFamily="2" charset="-122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2FBFF"/>
                </a:solidFill>
                <a:effectLst/>
                <a:uLnTx/>
                <a:uFillTx/>
                <a:latin typeface="字魂59号-创粗黑"/>
                <a:ea typeface="方正清刻本悦宋简体" panose="02000000000000000000" pitchFamily="2" charset="-122"/>
                <a:cs typeface="+mn-cs"/>
              </a:rPr>
              <a:t>xét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2FBFF"/>
              </a:solidFill>
              <a:effectLst/>
              <a:uLnTx/>
              <a:uFillTx/>
              <a:latin typeface="字魂59号-创粗黑"/>
              <a:ea typeface="方正清刻本悦宋简体" panose="02000000000000000000" pitchFamily="2" charset="-122"/>
              <a:cs typeface="+mn-cs"/>
            </a:endParaRPr>
          </a:p>
        </p:txBody>
      </p:sp>
      <p:sp>
        <p:nvSpPr>
          <p:cNvPr id="20" name="TextBox 9">
            <a:extLst>
              <a:ext uri="{FF2B5EF4-FFF2-40B4-BE49-F238E27FC236}">
                <a16:creationId xmlns:a16="http://schemas.microsoft.com/office/drawing/2014/main" id="{4972715C-850E-441E-8BD8-871A06B100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2652" y="2962833"/>
            <a:ext cx="705735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08" rIns="91416" bIns="45708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2FBFF"/>
                </a:solidFill>
                <a:effectLst/>
                <a:uLnTx/>
                <a:uFillTx/>
                <a:latin typeface="字魂59号-创粗黑"/>
                <a:ea typeface="方正清刻本悦宋简体" panose="02000000000000000000" pitchFamily="2" charset="-122"/>
                <a:cs typeface="+mn-cs"/>
              </a:rPr>
              <a:t>Thắc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2FBFF"/>
                </a:solidFill>
                <a:effectLst/>
                <a:uLnTx/>
                <a:uFillTx/>
                <a:latin typeface="字魂59号-创粗黑"/>
                <a:ea typeface="方正清刻本悦宋简体" panose="02000000000000000000" pitchFamily="2" charset="-122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2FBFF"/>
                </a:solidFill>
                <a:effectLst/>
                <a:uLnTx/>
                <a:uFillTx/>
                <a:latin typeface="字魂59号-创粗黑"/>
                <a:ea typeface="方正清刻本悦宋简体" panose="02000000000000000000" pitchFamily="2" charset="-122"/>
                <a:cs typeface="+mn-cs"/>
              </a:rPr>
              <a:t>mắc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2FBFF"/>
              </a:solidFill>
              <a:effectLst/>
              <a:uLnTx/>
              <a:uFillTx/>
              <a:latin typeface="字魂59号-创粗黑"/>
              <a:ea typeface="方正清刻本悦宋简体" panose="02000000000000000000" pitchFamily="2" charset="-122"/>
              <a:cs typeface="+mn-cs"/>
            </a:endParaRPr>
          </a:p>
        </p:txBody>
      </p:sp>
      <p:sp>
        <p:nvSpPr>
          <p:cNvPr id="21" name="Rounded Rectangle 22">
            <a:extLst>
              <a:ext uri="{FF2B5EF4-FFF2-40B4-BE49-F238E27FC236}">
                <a16:creationId xmlns:a16="http://schemas.microsoft.com/office/drawing/2014/main" id="{C2987652-6088-480E-89CD-34BB1B6F3E5F}"/>
              </a:ext>
            </a:extLst>
          </p:cNvPr>
          <p:cNvSpPr/>
          <p:nvPr/>
        </p:nvSpPr>
        <p:spPr>
          <a:xfrm>
            <a:off x="104901" y="2095412"/>
            <a:ext cx="4123661" cy="57888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ea typeface="+mn-ea"/>
                <a:cs typeface="+mn-cs"/>
              </a:rPr>
              <a:t>Lắng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ea typeface="+mn-ea"/>
                <a:cs typeface="+mn-cs"/>
              </a:rPr>
              <a:t>nghe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ea typeface="+mn-ea"/>
                <a:cs typeface="+mn-cs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ea typeface="+mn-ea"/>
                <a:cs typeface="+mn-cs"/>
              </a:rPr>
              <a:t> chia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ea typeface="+mn-ea"/>
                <a:cs typeface="+mn-cs"/>
              </a:rPr>
              <a:t>sẻ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字魂59号-创粗黑"/>
              <a:ea typeface="+mn-ea"/>
              <a:cs typeface="+mn-cs"/>
            </a:endParaRPr>
          </a:p>
        </p:txBody>
      </p:sp>
      <p:sp>
        <p:nvSpPr>
          <p:cNvPr id="22" name="Rounded Rectangle 12">
            <a:extLst>
              <a:ext uri="{FF2B5EF4-FFF2-40B4-BE49-F238E27FC236}">
                <a16:creationId xmlns:a16="http://schemas.microsoft.com/office/drawing/2014/main" id="{F03F781B-3A3D-45B1-88A3-C79D1DB20540}"/>
              </a:ext>
            </a:extLst>
          </p:cNvPr>
          <p:cNvSpPr/>
          <p:nvPr/>
        </p:nvSpPr>
        <p:spPr>
          <a:xfrm>
            <a:off x="4306331" y="5344892"/>
            <a:ext cx="3959915" cy="105560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ea typeface="+mn-ea"/>
                <a:cs typeface="+mn-cs"/>
              </a:rPr>
              <a:t>Nhận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ea typeface="+mn-ea"/>
                <a:cs typeface="+mn-cs"/>
              </a:rPr>
              <a:t>xét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ea typeface="+mn-ea"/>
                <a:cs typeface="+mn-cs"/>
              </a:rPr>
              <a:t>góp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ea typeface="+mn-ea"/>
                <a:cs typeface="+mn-cs"/>
              </a:rPr>
              <a:t> ý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ea typeface="+mn-ea"/>
                <a:cs typeface="+mn-cs"/>
              </a:rPr>
              <a:t>lịch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ea typeface="+mn-ea"/>
                <a:cs typeface="+mn-cs"/>
              </a:rPr>
              <a:t>sự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ea typeface="+mn-ea"/>
                <a:cs typeface="+mn-cs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ea typeface="+mn-ea"/>
                <a:cs typeface="+mn-cs"/>
              </a:rPr>
              <a:t>bạn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字魂59号-创粗黑"/>
              <a:ea typeface="+mn-ea"/>
              <a:cs typeface="+mn-cs"/>
            </a:endParaRPr>
          </a:p>
        </p:txBody>
      </p:sp>
      <p:sp>
        <p:nvSpPr>
          <p:cNvPr id="23" name="Rounded Rectangle 13">
            <a:extLst>
              <a:ext uri="{FF2B5EF4-FFF2-40B4-BE49-F238E27FC236}">
                <a16:creationId xmlns:a16="http://schemas.microsoft.com/office/drawing/2014/main" id="{1C8A2696-3610-4F91-9B70-E216176D1F36}"/>
              </a:ext>
            </a:extLst>
          </p:cNvPr>
          <p:cNvSpPr/>
          <p:nvPr/>
        </p:nvSpPr>
        <p:spPr>
          <a:xfrm>
            <a:off x="8266246" y="2095412"/>
            <a:ext cx="3736274" cy="1055608"/>
          </a:xfrm>
          <a:prstGeom prst="roundRect">
            <a:avLst/>
          </a:prstGeom>
          <a:solidFill>
            <a:srgbClr val="E9D7ED"/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Nêu và cùng nhau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đáp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thắc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mắc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4" name="Picture 4" descr="Free Blog Comment Icon of Colored Outline style - Available in SVG, PNG,  EPS, AI &amp;amp; Icon fonts">
            <a:extLst>
              <a:ext uri="{FF2B5EF4-FFF2-40B4-BE49-F238E27FC236}">
                <a16:creationId xmlns:a16="http://schemas.microsoft.com/office/drawing/2014/main" id="{52F09D38-ACC6-41BB-B776-953A6318FA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5284" y="5058529"/>
            <a:ext cx="1283132" cy="1283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79EF348-957D-4BCC-8FEC-F89E806F47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7934">
            <a:off x="11139771" y="2937094"/>
            <a:ext cx="812079" cy="93476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0D2CAFC-122A-40B3-9326-7F645886D47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785" y="2669595"/>
            <a:ext cx="1325443" cy="221831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DA248E6-ACB4-40A1-B2D9-54157D8BDD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69771" y="94539"/>
            <a:ext cx="6052457" cy="814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277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3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300"/>
                            </p:stCondLst>
                            <p:childTnLst>
                              <p:par>
                                <p:cTn id="29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800"/>
                            </p:stCondLst>
                            <p:childTnLst>
                              <p:par>
                                <p:cTn id="3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3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100"/>
                            </p:stCondLst>
                            <p:childTnLst>
                              <p:par>
                                <p:cTn id="41" presetID="3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3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400"/>
                            </p:stCondLst>
                            <p:childTnLst>
                              <p:par>
                                <p:cTn id="48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900"/>
                            </p:stCondLst>
                            <p:childTnLst>
                              <p:par>
                                <p:cTn id="5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3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" presetClass="entr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8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4" grpId="0" bldLvl="0" animBg="1"/>
      <p:bldP spid="15" grpId="0" bldLvl="0" animBg="1"/>
      <p:bldP spid="16" grpId="0" autoUpdateAnimBg="0"/>
      <p:bldP spid="17" grpId="0" bldLvl="0" animBg="1"/>
      <p:bldP spid="18" grpId="0" autoUpdateAnimBg="0"/>
      <p:bldP spid="19" grpId="0" autoUpdateAnimBg="0"/>
      <p:bldP spid="20" grpId="0" autoUpdateAnimBg="0"/>
      <p:bldP spid="21" grpId="0" animBg="1"/>
      <p:bldP spid="22" grpId="0" animBg="1"/>
      <p:bldP spid="2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71AD113-627A-420F-9943-720D213339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895600"/>
            <a:ext cx="5048208" cy="402053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FE3F46C-4C64-49ED-910D-4EE22462E5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0696" y="55292"/>
            <a:ext cx="7010400" cy="943704"/>
          </a:xfrm>
          <a:prstGeom prst="rect">
            <a:avLst/>
          </a:prstGeom>
        </p:spPr>
      </p:pic>
      <p:sp>
        <p:nvSpPr>
          <p:cNvPr id="9" name="Speech Bubble: Rectangle with Corners Rounded 4">
            <a:extLst>
              <a:ext uri="{FF2B5EF4-FFF2-40B4-BE49-F238E27FC236}">
                <a16:creationId xmlns:a16="http://schemas.microsoft.com/office/drawing/2014/main" id="{9E618E87-E7D3-4BD4-BDC3-2A212B1246CE}"/>
              </a:ext>
            </a:extLst>
          </p:cNvPr>
          <p:cNvSpPr/>
          <p:nvPr/>
        </p:nvSpPr>
        <p:spPr>
          <a:xfrm flipH="1">
            <a:off x="5679438" y="2206735"/>
            <a:ext cx="6400801" cy="24384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chiếu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sáng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sách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hay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thuận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lợi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hại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mắt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16775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">
            <a:extLst>
              <a:ext uri="{FF2B5EF4-FFF2-40B4-BE49-F238E27FC236}">
                <a16:creationId xmlns:a16="http://schemas.microsoft.com/office/drawing/2014/main" id="{4038AD65-8A7F-4B88-BD28-C71323E6EF5E}"/>
              </a:ext>
            </a:extLst>
          </p:cNvPr>
          <p:cNvSpPr/>
          <p:nvPr/>
        </p:nvSpPr>
        <p:spPr>
          <a:xfrm>
            <a:off x="0" y="0"/>
            <a:ext cx="12190413" cy="1041400"/>
          </a:xfrm>
          <a:prstGeom prst="rect">
            <a:avLst/>
          </a:prstGeom>
          <a:solidFill>
            <a:srgbClr val="A2CC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9" name="矩形 28">
            <a:extLst>
              <a:ext uri="{FF2B5EF4-FFF2-40B4-BE49-F238E27FC236}">
                <a16:creationId xmlns:a16="http://schemas.microsoft.com/office/drawing/2014/main" id="{692CAF59-263C-435B-B2CF-241A125A6DE2}"/>
              </a:ext>
            </a:extLst>
          </p:cNvPr>
          <p:cNvSpPr/>
          <p:nvPr/>
        </p:nvSpPr>
        <p:spPr>
          <a:xfrm>
            <a:off x="3522384" y="212923"/>
            <a:ext cx="10493971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-150" normalizeH="0" baseline="0" noProof="1">
                <a:ln>
                  <a:noFill/>
                </a:ln>
                <a:solidFill>
                  <a:srgbClr val="EF4546"/>
                </a:solidFill>
                <a:effectLst/>
                <a:uLnTx/>
                <a:uFillTx/>
                <a:latin typeface="Calibri"/>
                <a:ea typeface="华文新魏" panose="02010800040101010101" pitchFamily="2" charset="-122"/>
                <a:cs typeface="+mn-ea"/>
                <a:sym typeface="Arial" panose="020B0604020202020204" pitchFamily="34" charset="0"/>
              </a:rPr>
              <a:t>Quan sát tranh và trả lời câu hỏi</a:t>
            </a:r>
            <a:endParaRPr kumimoji="0" lang="zh-CN" altLang="en-US" sz="4000" b="1" i="0" u="none" strike="noStrike" kern="1200" cap="none" spc="-150" normalizeH="0" baseline="0" noProof="1">
              <a:ln>
                <a:noFill/>
              </a:ln>
              <a:solidFill>
                <a:srgbClr val="EF4546"/>
              </a:solidFill>
              <a:effectLst/>
              <a:uLnTx/>
              <a:uFillTx/>
              <a:latin typeface="Calibri"/>
              <a:ea typeface="华文新魏" panose="02010800040101010101" pitchFamily="2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21" name="Picture 10" descr="Mục này có hình ảnh của: ">
            <a:extLst>
              <a:ext uri="{FF2B5EF4-FFF2-40B4-BE49-F238E27FC236}">
                <a16:creationId xmlns:a16="http://schemas.microsoft.com/office/drawing/2014/main" id="{51408814-6126-4F01-BBAE-0D6800E3E1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215" b="91525" l="9746" r="89831">
                        <a14:foregroundMark x1="19068" y1="75141" x2="75847" y2="60452"/>
                        <a14:foregroundMark x1="75847" y1="60452" x2="86017" y2="53107"/>
                        <a14:foregroundMark x1="75000" y1="73446" x2="80508" y2="62147"/>
                        <a14:foregroundMark x1="26695" y1="92655" x2="50424" y2="87006"/>
                        <a14:foregroundMark x1="50424" y1="87006" x2="50847" y2="87006"/>
                        <a14:foregroundMark x1="32627" y1="44068" x2="35169" y2="76836"/>
                        <a14:foregroundMark x1="35169" y1="76836" x2="45339" y2="42373"/>
                        <a14:foregroundMark x1="45339" y1="42373" x2="45339" y2="42373"/>
                        <a14:foregroundMark x1="36864" y1="39548" x2="55508" y2="38418"/>
                        <a14:foregroundMark x1="58898" y1="26554" x2="47881" y2="11864"/>
                        <a14:foregroundMark x1="67797" y1="32768" x2="59746" y2="7345"/>
                        <a14:foregroundMark x1="55508" y1="7345" x2="63136" y2="62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309" y="-66919"/>
            <a:ext cx="1906316" cy="1429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peech Bubble: Rectangle with Corners Rounded 4">
            <a:extLst>
              <a:ext uri="{FF2B5EF4-FFF2-40B4-BE49-F238E27FC236}">
                <a16:creationId xmlns:a16="http://schemas.microsoft.com/office/drawing/2014/main" id="{38659703-4E46-4DEB-8C6E-0ED47EED281A}"/>
              </a:ext>
            </a:extLst>
          </p:cNvPr>
          <p:cNvSpPr/>
          <p:nvPr/>
        </p:nvSpPr>
        <p:spPr>
          <a:xfrm flipH="1">
            <a:off x="5039360" y="2032001"/>
            <a:ext cx="7051040" cy="1891358"/>
          </a:xfrm>
          <a:prstGeom prst="wedgeRoundRectCallout">
            <a:avLst>
              <a:gd name="adj1" fmla="val 46528"/>
              <a:gd name="adj2" fmla="val 77073"/>
              <a:gd name="adj3" fmla="val 16667"/>
            </a:avLst>
          </a:prstGeom>
          <a:solidFill>
            <a:schemeClr val="bg1"/>
          </a:solidFill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Nếu được chọn 1 chiếc đèn học trong hình 2</a:t>
            </a: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vi-V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chọn đèn nào?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9A8F00-03AD-4794-833D-DA38880756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457700"/>
            <a:ext cx="7972425" cy="240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8831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peech Bubble: Rectangle with Corners Rounded 4">
            <a:extLst>
              <a:ext uri="{FF2B5EF4-FFF2-40B4-BE49-F238E27FC236}">
                <a16:creationId xmlns:a16="http://schemas.microsoft.com/office/drawing/2014/main" id="{41B3A74B-ED4A-434B-B3E5-98C7CBB286D0}"/>
              </a:ext>
            </a:extLst>
          </p:cNvPr>
          <p:cNvSpPr/>
          <p:nvPr/>
        </p:nvSpPr>
        <p:spPr>
          <a:xfrm flipH="1">
            <a:off x="4653280" y="889602"/>
            <a:ext cx="7051040" cy="1891358"/>
          </a:xfrm>
          <a:prstGeom prst="wedgeRoundRectCallout">
            <a:avLst>
              <a:gd name="adj1" fmla="val 46528"/>
              <a:gd name="adj2" fmla="val 77073"/>
              <a:gd name="adj3" fmla="val 16667"/>
            </a:avLst>
          </a:prstGeom>
          <a:solidFill>
            <a:schemeClr val="bg1"/>
          </a:solidFill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hãy nêu và miêu tả 1 chiếc đèn học khác mà em biết về màu sắc và kiểu dáng của đèn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9711F5B-BCCD-4C01-8228-2186417083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1521" y="2780960"/>
            <a:ext cx="2836832" cy="3772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54680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8C673546-C4E0-403F-ACCA-6B6F99B3BF10}"/>
              </a:ext>
            </a:extLst>
          </p:cNvPr>
          <p:cNvGrpSpPr/>
          <p:nvPr/>
        </p:nvGrpSpPr>
        <p:grpSpPr>
          <a:xfrm>
            <a:off x="148790" y="654631"/>
            <a:ext cx="9767370" cy="2377440"/>
            <a:chOff x="4144021" y="1484380"/>
            <a:chExt cx="7574794" cy="4840220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9BF178C7-3234-4EB5-8C89-B04F278910D2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10" name="Rectangle: Diagonal Corners Rounded 4">
                <a:extLst>
                  <a:ext uri="{FF2B5EF4-FFF2-40B4-BE49-F238E27FC236}">
                    <a16:creationId xmlns:a16="http://schemas.microsoft.com/office/drawing/2014/main" id="{E397A2A6-15D4-4D9F-A682-3CD6F4E1EC04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Rectangle: Diagonal Corners Rounded 30">
                <a:extLst>
                  <a:ext uri="{FF2B5EF4-FFF2-40B4-BE49-F238E27FC236}">
                    <a16:creationId xmlns:a16="http://schemas.microsoft.com/office/drawing/2014/main" id="{85925ED4-0DA5-4F8C-883E-5CA834BC7E52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7C22660-911E-488B-B865-5E65BD2019CD}"/>
                </a:ext>
              </a:extLst>
            </p:cNvPr>
            <p:cNvSpPr txBox="1"/>
            <p:nvPr/>
          </p:nvSpPr>
          <p:spPr>
            <a:xfrm>
              <a:off x="4284186" y="1678155"/>
              <a:ext cx="6815563" cy="26904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marR="0" lvl="0" indent="-45720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3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Đèn học cung cấp ánh sáng hỗ trợ việc học tập, giúp bảo vệ mắt.</a:t>
              </a:r>
              <a:r>
                <a:rPr kumimoji="0" lang="en-US" sz="3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vi-VN" sz="3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Đèn học có nhiều kiểu dáng, màu sắc đa dạng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12" name="Picture 2" descr="Feliz Menino Bonitinho Garoto Com Idéia De Luz | Art drawings for kids,  School art activities, Back to school art activity">
            <a:extLst>
              <a:ext uri="{FF2B5EF4-FFF2-40B4-BE49-F238E27FC236}">
                <a16:creationId xmlns:a16="http://schemas.microsoft.com/office/drawing/2014/main" id="{A90F39EB-64F4-483D-94E7-F44E8CBB14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7293" y="-47004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Đèn bàn chống cận hãng nào tốt nhất hiện nay? Mua ở đâu giá tốt?">
            <a:extLst>
              <a:ext uri="{FF2B5EF4-FFF2-40B4-BE49-F238E27FC236}">
                <a16:creationId xmlns:a16="http://schemas.microsoft.com/office/drawing/2014/main" id="{E57F8937-7B77-487B-8942-1B066ED24A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77640"/>
            <a:ext cx="2880360" cy="288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Nên mua đèn bàn học chống cận loại nào tốt nhất hiện nay 2020">
            <a:extLst>
              <a:ext uri="{FF2B5EF4-FFF2-40B4-BE49-F238E27FC236}">
                <a16:creationId xmlns:a16="http://schemas.microsoft.com/office/drawing/2014/main" id="{F0A4F635-8984-4D95-A8F6-7771EE4ED2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360" y="3991764"/>
            <a:ext cx="3262630" cy="2866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ĐÈN ĐỂ BÀN PIXAR ( KO BÓNG ) , ĐUÔI E27 - Vi Tính Phát Đạt">
            <a:extLst>
              <a:ext uri="{FF2B5EF4-FFF2-40B4-BE49-F238E27FC236}">
                <a16:creationId xmlns:a16="http://schemas.microsoft.com/office/drawing/2014/main" id="{2892E169-F163-4927-BCA1-5D9718A3B6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2989" y="3991764"/>
            <a:ext cx="2804303" cy="2866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5+ Mẫu đèn học/ đèn làm việc để bàn CAO CẤP | BEYOURs">
            <a:extLst>
              <a:ext uri="{FF2B5EF4-FFF2-40B4-BE49-F238E27FC236}">
                <a16:creationId xmlns:a16="http://schemas.microsoft.com/office/drawing/2014/main" id="{30490E86-6B5D-4D6A-8E48-1991BF3666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7293" y="3984702"/>
            <a:ext cx="3244707" cy="2866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4385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A0FF5406-AD31-43F1-BDFE-2BAE372CD8A3}"/>
              </a:ext>
            </a:extLst>
          </p:cNvPr>
          <p:cNvSpPr/>
          <p:nvPr/>
        </p:nvSpPr>
        <p:spPr>
          <a:xfrm flipH="1">
            <a:off x="2133600" y="1442719"/>
            <a:ext cx="8747758" cy="1790175"/>
          </a:xfrm>
          <a:prstGeom prst="wedgeRoundRectCallout">
            <a:avLst>
              <a:gd name="adj1" fmla="val 6030"/>
              <a:gd name="adj2" fmla="val 89501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6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sz="6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6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hiểu</a:t>
            </a:r>
            <a:r>
              <a:rPr lang="en-US" sz="6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6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6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sz="6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phận</a:t>
            </a:r>
            <a:r>
              <a:rPr lang="en-US" sz="6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chính</a:t>
            </a:r>
            <a:r>
              <a:rPr lang="en-US" sz="6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6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đèn</a:t>
            </a:r>
            <a:r>
              <a:rPr lang="en-US" sz="6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Picture 3" descr="A picture containing dark, lamp, light&#10;&#10;Description automatically generated">
            <a:extLst>
              <a:ext uri="{FF2B5EF4-FFF2-40B4-BE49-F238E27FC236}">
                <a16:creationId xmlns:a16="http://schemas.microsoft.com/office/drawing/2014/main" id="{41093AFD-EC95-4AE4-B2F5-E84580DF09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936" y="3161350"/>
            <a:ext cx="3429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848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">
            <a:extLst>
              <a:ext uri="{FF2B5EF4-FFF2-40B4-BE49-F238E27FC236}">
                <a16:creationId xmlns:a16="http://schemas.microsoft.com/office/drawing/2014/main" id="{4038AD65-8A7F-4B88-BD28-C71323E6EF5E}"/>
              </a:ext>
            </a:extLst>
          </p:cNvPr>
          <p:cNvSpPr/>
          <p:nvPr/>
        </p:nvSpPr>
        <p:spPr>
          <a:xfrm>
            <a:off x="0" y="0"/>
            <a:ext cx="12190413" cy="1041400"/>
          </a:xfrm>
          <a:prstGeom prst="rect">
            <a:avLst/>
          </a:prstGeom>
          <a:solidFill>
            <a:srgbClr val="A2CC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9" name="矩形 28">
            <a:extLst>
              <a:ext uri="{FF2B5EF4-FFF2-40B4-BE49-F238E27FC236}">
                <a16:creationId xmlns:a16="http://schemas.microsoft.com/office/drawing/2014/main" id="{692CAF59-263C-435B-B2CF-241A125A6DE2}"/>
              </a:ext>
            </a:extLst>
          </p:cNvPr>
          <p:cNvSpPr/>
          <p:nvPr/>
        </p:nvSpPr>
        <p:spPr>
          <a:xfrm>
            <a:off x="1708007" y="89813"/>
            <a:ext cx="10382392" cy="9848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-150" normalizeH="0" baseline="0" noProof="1">
                <a:ln>
                  <a:noFill/>
                </a:ln>
                <a:solidFill>
                  <a:srgbClr val="EF4546"/>
                </a:solidFill>
                <a:effectLst/>
                <a:uLnTx/>
                <a:uFillTx/>
                <a:latin typeface="Calibri"/>
                <a:ea typeface="华文新魏" panose="02010800040101010101" pitchFamily="2" charset="-122"/>
                <a:cs typeface="+mn-ea"/>
                <a:sym typeface="Arial" panose="020B0604020202020204" pitchFamily="34" charset="0"/>
              </a:rPr>
              <a:t>Em hãy quan sát Hình 3 và gọi tên các bộ phận tương ứng của đèn học theo các thẻ tên dưới đây.</a:t>
            </a:r>
            <a:endParaRPr kumimoji="0" lang="zh-CN" altLang="en-US" sz="3200" b="1" i="0" u="none" strike="noStrike" kern="1200" cap="none" spc="-150" normalizeH="0" baseline="0" noProof="1">
              <a:ln>
                <a:noFill/>
              </a:ln>
              <a:solidFill>
                <a:srgbClr val="EF4546"/>
              </a:solidFill>
              <a:effectLst/>
              <a:uLnTx/>
              <a:uFillTx/>
              <a:latin typeface="Calibri"/>
              <a:ea typeface="华文新魏" panose="02010800040101010101" pitchFamily="2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21" name="Picture 10" descr="Mục này có hình ảnh của: ">
            <a:extLst>
              <a:ext uri="{FF2B5EF4-FFF2-40B4-BE49-F238E27FC236}">
                <a16:creationId xmlns:a16="http://schemas.microsoft.com/office/drawing/2014/main" id="{51408814-6126-4F01-BBAE-0D6800E3E1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215" b="91525" l="9746" r="89831">
                        <a14:foregroundMark x1="19068" y1="75141" x2="75847" y2="60452"/>
                        <a14:foregroundMark x1="75847" y1="60452" x2="86017" y2="53107"/>
                        <a14:foregroundMark x1="75000" y1="73446" x2="80508" y2="62147"/>
                        <a14:foregroundMark x1="26695" y1="92655" x2="50424" y2="87006"/>
                        <a14:foregroundMark x1="50424" y1="87006" x2="50847" y2="87006"/>
                        <a14:foregroundMark x1="32627" y1="44068" x2="35169" y2="76836"/>
                        <a14:foregroundMark x1="35169" y1="76836" x2="45339" y2="42373"/>
                        <a14:foregroundMark x1="45339" y1="42373" x2="45339" y2="42373"/>
                        <a14:foregroundMark x1="36864" y1="39548" x2="55508" y2="38418"/>
                        <a14:foregroundMark x1="58898" y1="26554" x2="47881" y2="11864"/>
                        <a14:foregroundMark x1="67797" y1="32768" x2="59746" y2="7345"/>
                        <a14:foregroundMark x1="55508" y1="7345" x2="63136" y2="62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309" y="-66919"/>
            <a:ext cx="1906316" cy="1429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DACAEAA-0506-4756-AC8C-2A1BB8395B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79282" y="1622425"/>
            <a:ext cx="8779822" cy="52355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827F62A-7055-49FB-AA4F-3EEE48B040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98309" y="4572000"/>
            <a:ext cx="2951728" cy="2396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6490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78126" y="1193527"/>
            <a:ext cx="4945599" cy="665751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2AC980B-D7AF-4819-A7B3-5A2EF405EE6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307693" y="2215465"/>
            <a:ext cx="3508370" cy="2092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8326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2"/>
          <a:srcRect b="21821"/>
          <a:stretch/>
        </p:blipFill>
        <p:spPr>
          <a:xfrm>
            <a:off x="-16598" y="-70294"/>
            <a:ext cx="12191999" cy="63531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78108" y="0"/>
            <a:ext cx="1327149" cy="2040403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86466"/>
            <a:ext cx="12192000" cy="679739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27943" y="2424026"/>
            <a:ext cx="2097314" cy="103117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25257" y="2028170"/>
            <a:ext cx="966107" cy="1427035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 rot="1756691">
            <a:off x="7124327" y="3708567"/>
            <a:ext cx="1137625" cy="1423001"/>
            <a:chOff x="5749826" y="2988742"/>
            <a:chExt cx="2030519" cy="2559859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b="37284"/>
            <a:stretch/>
          </p:blipFill>
          <p:spPr>
            <a:xfrm>
              <a:off x="6272490" y="3240775"/>
              <a:ext cx="1507855" cy="2055795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b="34681"/>
            <a:stretch/>
          </p:blipFill>
          <p:spPr>
            <a:xfrm rot="19955156">
              <a:off x="5749826" y="2988742"/>
              <a:ext cx="1959483" cy="2559859"/>
            </a:xfrm>
            <a:prstGeom prst="rect">
              <a:avLst/>
            </a:prstGeom>
          </p:spPr>
        </p:pic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77379" y="3186377"/>
            <a:ext cx="1235634" cy="112256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22401" y="5290727"/>
            <a:ext cx="1974051" cy="3613023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40861" y="5549881"/>
            <a:ext cx="1288658" cy="121348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05257" y="5898918"/>
            <a:ext cx="2306304" cy="861751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 rotWithShape="1"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51415"/>
          <a:stretch/>
        </p:blipFill>
        <p:spPr>
          <a:xfrm flipH="1">
            <a:off x="10130981" y="5406600"/>
            <a:ext cx="1267409" cy="1349850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3068" y="5891402"/>
            <a:ext cx="1547820" cy="1112678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29545"/>
          <a:stretch/>
        </p:blipFill>
        <p:spPr>
          <a:xfrm>
            <a:off x="770441" y="5294110"/>
            <a:ext cx="1398590" cy="177060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3C9F936-B432-47D9-AD6E-5E0A1C46212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25971" y="1698286"/>
            <a:ext cx="9906859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872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">
            <a:extLst>
              <a:ext uri="{FF2B5EF4-FFF2-40B4-BE49-F238E27FC236}">
                <a16:creationId xmlns:a16="http://schemas.microsoft.com/office/drawing/2014/main" id="{4038AD65-8A7F-4B88-BD28-C71323E6EF5E}"/>
              </a:ext>
            </a:extLst>
          </p:cNvPr>
          <p:cNvSpPr/>
          <p:nvPr/>
        </p:nvSpPr>
        <p:spPr>
          <a:xfrm>
            <a:off x="0" y="0"/>
            <a:ext cx="12190413" cy="1041400"/>
          </a:xfrm>
          <a:prstGeom prst="rect">
            <a:avLst/>
          </a:prstGeom>
          <a:solidFill>
            <a:srgbClr val="A2CC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9" name="矩形 28">
            <a:extLst>
              <a:ext uri="{FF2B5EF4-FFF2-40B4-BE49-F238E27FC236}">
                <a16:creationId xmlns:a16="http://schemas.microsoft.com/office/drawing/2014/main" id="{692CAF59-263C-435B-B2CF-241A125A6DE2}"/>
              </a:ext>
            </a:extLst>
          </p:cNvPr>
          <p:cNvSpPr/>
          <p:nvPr/>
        </p:nvSpPr>
        <p:spPr>
          <a:xfrm>
            <a:off x="1708007" y="89813"/>
            <a:ext cx="10382392" cy="9848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-150" normalizeH="0" baseline="0" noProof="1">
                <a:ln>
                  <a:noFill/>
                </a:ln>
                <a:solidFill>
                  <a:srgbClr val="EF4546"/>
                </a:solidFill>
                <a:effectLst/>
                <a:uLnTx/>
                <a:uFillTx/>
                <a:latin typeface="Calibri"/>
                <a:ea typeface="华文新魏" panose="02010800040101010101" pitchFamily="2" charset="-122"/>
                <a:cs typeface="+mn-ea"/>
                <a:sym typeface="Arial" panose="020B0604020202020204" pitchFamily="34" charset="0"/>
              </a:rPr>
              <a:t>Em hãy quan sát Hình 3 và gọi tên các bộ phận tương ứng của đèn học theo các thẻ tên dưới đây.</a:t>
            </a:r>
            <a:endParaRPr kumimoji="0" lang="zh-CN" altLang="en-US" sz="3200" b="1" i="0" u="none" strike="noStrike" kern="1200" cap="none" spc="-150" normalizeH="0" baseline="0" noProof="1">
              <a:ln>
                <a:noFill/>
              </a:ln>
              <a:solidFill>
                <a:srgbClr val="EF4546"/>
              </a:solidFill>
              <a:effectLst/>
              <a:uLnTx/>
              <a:uFillTx/>
              <a:latin typeface="Calibri"/>
              <a:ea typeface="华文新魏" panose="02010800040101010101" pitchFamily="2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21" name="Picture 10" descr="Mục này có hình ảnh của: ">
            <a:extLst>
              <a:ext uri="{FF2B5EF4-FFF2-40B4-BE49-F238E27FC236}">
                <a16:creationId xmlns:a16="http://schemas.microsoft.com/office/drawing/2014/main" id="{51408814-6126-4F01-BBAE-0D6800E3E1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215" b="91525" l="9746" r="89831">
                        <a14:foregroundMark x1="19068" y1="75141" x2="75847" y2="60452"/>
                        <a14:foregroundMark x1="75847" y1="60452" x2="86017" y2="53107"/>
                        <a14:foregroundMark x1="75000" y1="73446" x2="80508" y2="62147"/>
                        <a14:foregroundMark x1="26695" y1="92655" x2="50424" y2="87006"/>
                        <a14:foregroundMark x1="50424" y1="87006" x2="50847" y2="87006"/>
                        <a14:foregroundMark x1="32627" y1="44068" x2="35169" y2="76836"/>
                        <a14:foregroundMark x1="35169" y1="76836" x2="45339" y2="42373"/>
                        <a14:foregroundMark x1="45339" y1="42373" x2="45339" y2="42373"/>
                        <a14:foregroundMark x1="36864" y1="39548" x2="55508" y2="38418"/>
                        <a14:foregroundMark x1="58898" y1="26554" x2="47881" y2="11864"/>
                        <a14:foregroundMark x1="67797" y1="32768" x2="59746" y2="7345"/>
                        <a14:foregroundMark x1="55508" y1="7345" x2="63136" y2="62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309" y="-66919"/>
            <a:ext cx="1906316" cy="1429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DACAEAA-0506-4756-AC8C-2A1BB8395B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79282" y="1622425"/>
            <a:ext cx="8779822" cy="5235575"/>
          </a:xfrm>
          <a:prstGeom prst="rect">
            <a:avLst/>
          </a:prstGeom>
        </p:spPr>
      </p:pic>
      <p:sp>
        <p:nvSpPr>
          <p:cNvPr id="2" name="Arc 1">
            <a:extLst>
              <a:ext uri="{FF2B5EF4-FFF2-40B4-BE49-F238E27FC236}">
                <a16:creationId xmlns:a16="http://schemas.microsoft.com/office/drawing/2014/main" id="{D4187165-4B20-43A7-B79D-EB920E1CB14B}"/>
              </a:ext>
            </a:extLst>
          </p:cNvPr>
          <p:cNvSpPr/>
          <p:nvPr/>
        </p:nvSpPr>
        <p:spPr>
          <a:xfrm>
            <a:off x="3881120" y="1991360"/>
            <a:ext cx="843280" cy="2286000"/>
          </a:xfrm>
          <a:prstGeom prst="arc">
            <a:avLst>
              <a:gd name="adj1" fmla="val 16200000"/>
              <a:gd name="adj2" fmla="val 494137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8" name="Arc 7">
            <a:extLst>
              <a:ext uri="{FF2B5EF4-FFF2-40B4-BE49-F238E27FC236}">
                <a16:creationId xmlns:a16="http://schemas.microsoft.com/office/drawing/2014/main" id="{51E737DB-943B-4392-BFAF-C061DA7D87BE}"/>
              </a:ext>
            </a:extLst>
          </p:cNvPr>
          <p:cNvSpPr/>
          <p:nvPr/>
        </p:nvSpPr>
        <p:spPr>
          <a:xfrm>
            <a:off x="6477562" y="1954211"/>
            <a:ext cx="2178757" cy="5235575"/>
          </a:xfrm>
          <a:prstGeom prst="arc">
            <a:avLst>
              <a:gd name="adj1" fmla="val 16200000"/>
              <a:gd name="adj2" fmla="val 494137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AB510251-1C29-453F-A18E-DA7A0819A66C}"/>
              </a:ext>
            </a:extLst>
          </p:cNvPr>
          <p:cNvSpPr/>
          <p:nvPr/>
        </p:nvSpPr>
        <p:spPr>
          <a:xfrm flipH="1">
            <a:off x="4612639" y="2108198"/>
            <a:ext cx="8209279" cy="5001895"/>
          </a:xfrm>
          <a:prstGeom prst="arc">
            <a:avLst>
              <a:gd name="adj1" fmla="val 15936740"/>
              <a:gd name="adj2" fmla="val 494137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3" name="Arc 12">
            <a:extLst>
              <a:ext uri="{FF2B5EF4-FFF2-40B4-BE49-F238E27FC236}">
                <a16:creationId xmlns:a16="http://schemas.microsoft.com/office/drawing/2014/main" id="{A6B950CF-43A4-4553-8E41-D3AA2AB3DECF}"/>
              </a:ext>
            </a:extLst>
          </p:cNvPr>
          <p:cNvSpPr/>
          <p:nvPr/>
        </p:nvSpPr>
        <p:spPr>
          <a:xfrm flipH="1">
            <a:off x="2204718" y="2536502"/>
            <a:ext cx="6045201" cy="2401257"/>
          </a:xfrm>
          <a:prstGeom prst="arc">
            <a:avLst>
              <a:gd name="adj1" fmla="val 15936740"/>
              <a:gd name="adj2" fmla="val 576698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5" name="Arc 14">
            <a:extLst>
              <a:ext uri="{FF2B5EF4-FFF2-40B4-BE49-F238E27FC236}">
                <a16:creationId xmlns:a16="http://schemas.microsoft.com/office/drawing/2014/main" id="{92DC0787-1610-424C-A3C4-36AFBC7DC850}"/>
              </a:ext>
            </a:extLst>
          </p:cNvPr>
          <p:cNvSpPr/>
          <p:nvPr/>
        </p:nvSpPr>
        <p:spPr>
          <a:xfrm>
            <a:off x="8169200" y="2709543"/>
            <a:ext cx="1665113" cy="1953897"/>
          </a:xfrm>
          <a:prstGeom prst="arc">
            <a:avLst>
              <a:gd name="adj1" fmla="val 16200000"/>
              <a:gd name="adj2" fmla="val 494137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06278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12" grpId="0" animBg="1"/>
      <p:bldP spid="13" grpId="0" animBg="1"/>
      <p:bldP spid="1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A0FF5406-AD31-43F1-BDFE-2BAE372CD8A3}"/>
              </a:ext>
            </a:extLst>
          </p:cNvPr>
          <p:cNvSpPr/>
          <p:nvPr/>
        </p:nvSpPr>
        <p:spPr>
          <a:xfrm flipH="1">
            <a:off x="2032000" y="213359"/>
            <a:ext cx="8747758" cy="1790175"/>
          </a:xfrm>
          <a:prstGeom prst="wedgeRoundRectCallout">
            <a:avLst>
              <a:gd name="adj1" fmla="val -40776"/>
              <a:gd name="adj2" fmla="val 74177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nêu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từng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phận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2" descr="Feliz Menino Bonitinho Garoto Com Idéia De Luz | Art drawings for kids,  School art activities, Back to school art activity">
            <a:extLst>
              <a:ext uri="{FF2B5EF4-FFF2-40B4-BE49-F238E27FC236}">
                <a16:creationId xmlns:a16="http://schemas.microsoft.com/office/drawing/2014/main" id="{7D6421EF-F1D4-42C2-A83F-E910ADF1B1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3707" y="14692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4BC58A0-7A18-4CA5-879C-B4D55ABD4F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34845" y="2582544"/>
            <a:ext cx="7143750" cy="373697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92396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6">
            <a:extLst>
              <a:ext uri="{FF2B5EF4-FFF2-40B4-BE49-F238E27FC236}">
                <a16:creationId xmlns:a16="http://schemas.microsoft.com/office/drawing/2014/main" id="{083FAD5A-686B-421D-AC7A-FA2762662EE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7634" y="1557172"/>
            <a:ext cx="4168767" cy="4168767"/>
          </a:xfrm>
          <a:prstGeom prst="rect">
            <a:avLst/>
          </a:prstGeom>
        </p:spPr>
      </p:pic>
      <p:sp>
        <p:nvSpPr>
          <p:cNvPr id="12" name="Rounded Rectangle 16">
            <a:extLst>
              <a:ext uri="{FF2B5EF4-FFF2-40B4-BE49-F238E27FC236}">
                <a16:creationId xmlns:a16="http://schemas.microsoft.com/office/drawing/2014/main" id="{CAEA1DB4-62E2-4A40-9721-0225BAA7DEE1}"/>
              </a:ext>
            </a:extLst>
          </p:cNvPr>
          <p:cNvSpPr/>
          <p:nvPr/>
        </p:nvSpPr>
        <p:spPr>
          <a:xfrm>
            <a:off x="980643" y="1722547"/>
            <a:ext cx="7551391" cy="3117516"/>
          </a:xfrm>
          <a:prstGeom prst="roundRect">
            <a:avLst/>
          </a:prstGeom>
          <a:solidFill>
            <a:srgbClr val="FF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Chia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2’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E17D17B-B399-426D-AB5F-B469C647B0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8165" y="162803"/>
            <a:ext cx="10053835" cy="172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7394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1" name="Table 3">
            <a:extLst>
              <a:ext uri="{FF2B5EF4-FFF2-40B4-BE49-F238E27FC236}">
                <a16:creationId xmlns:a16="http://schemas.microsoft.com/office/drawing/2014/main" id="{7E550012-B41E-42F8-B743-E42AD4E3F2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1327422"/>
              </p:ext>
            </p:extLst>
          </p:nvPr>
        </p:nvGraphicFramePr>
        <p:xfrm>
          <a:off x="792480" y="341998"/>
          <a:ext cx="10861040" cy="4438884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5430520">
                  <a:extLst>
                    <a:ext uri="{9D8B030D-6E8A-4147-A177-3AD203B41FA5}">
                      <a16:colId xmlns:a16="http://schemas.microsoft.com/office/drawing/2014/main" val="234222153"/>
                    </a:ext>
                  </a:extLst>
                </a:gridCol>
                <a:gridCol w="5430520">
                  <a:extLst>
                    <a:ext uri="{9D8B030D-6E8A-4147-A177-3AD203B41FA5}">
                      <a16:colId xmlns:a16="http://schemas.microsoft.com/office/drawing/2014/main" val="1498536607"/>
                    </a:ext>
                  </a:extLst>
                </a:gridCol>
              </a:tblGrid>
              <a:tr h="684162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Tên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bộ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phận</a:t>
                      </a:r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Công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dụng</a:t>
                      </a:r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64946696"/>
                  </a:ext>
                </a:extLst>
              </a:tr>
              <a:tr h="1877361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Chụp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đèn</a:t>
                      </a:r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Bảo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vệ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bóng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đèn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tập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chung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ánh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sáng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chống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mỏi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mắt</a:t>
                      </a:r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80541170"/>
                  </a:ext>
                </a:extLst>
              </a:tr>
              <a:tr h="1877361">
                <a:tc>
                  <a:txBody>
                    <a:bodyPr/>
                    <a:lstStyle/>
                    <a:p>
                      <a:pPr algn="ctr"/>
                      <a:endParaRPr lang="en-US" sz="3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99329204"/>
                  </a:ext>
                </a:extLst>
              </a:tr>
            </a:tbl>
          </a:graphicData>
        </a:graphic>
      </p:graphicFrame>
      <p:pic>
        <p:nvPicPr>
          <p:cNvPr id="122" name="3698961055171704230">
            <a:hlinkClick r:id="" action="ppaction://media"/>
            <a:extLst>
              <a:ext uri="{FF2B5EF4-FFF2-40B4-BE49-F238E27FC236}">
                <a16:creationId xmlns:a16="http://schemas.microsoft.com/office/drawing/2014/main" id="{3AA41084-DE0F-433E-B0BF-0FD158B6B37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19027" y="5159958"/>
            <a:ext cx="2406978" cy="135604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4357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22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1" name="Table 3">
            <a:extLst>
              <a:ext uri="{FF2B5EF4-FFF2-40B4-BE49-F238E27FC236}">
                <a16:creationId xmlns:a16="http://schemas.microsoft.com/office/drawing/2014/main" id="{7E550012-B41E-42F8-B743-E42AD4E3F2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5073206"/>
              </p:ext>
            </p:extLst>
          </p:nvPr>
        </p:nvGraphicFramePr>
        <p:xfrm>
          <a:off x="762000" y="341998"/>
          <a:ext cx="11297920" cy="539421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4104640">
                  <a:extLst>
                    <a:ext uri="{9D8B030D-6E8A-4147-A177-3AD203B41FA5}">
                      <a16:colId xmlns:a16="http://schemas.microsoft.com/office/drawing/2014/main" val="234222153"/>
                    </a:ext>
                  </a:extLst>
                </a:gridCol>
                <a:gridCol w="7193280">
                  <a:extLst>
                    <a:ext uri="{9D8B030D-6E8A-4147-A177-3AD203B41FA5}">
                      <a16:colId xmlns:a16="http://schemas.microsoft.com/office/drawing/2014/main" val="1498536607"/>
                    </a:ext>
                  </a:extLst>
                </a:gridCol>
              </a:tblGrid>
              <a:tr h="695071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Tên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bộ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phận</a:t>
                      </a:r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Công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dụng</a:t>
                      </a:r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64946696"/>
                  </a:ext>
                </a:extLst>
              </a:tr>
              <a:tr h="1280394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Chụp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đèn</a:t>
                      </a:r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Bảo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vệ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bóng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đèn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tập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trung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ánh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sáng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chống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mỏi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mắt</a:t>
                      </a:r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80541170"/>
                  </a:ext>
                </a:extLst>
              </a:tr>
              <a:tr h="1102265"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99329204"/>
                  </a:ext>
                </a:extLst>
              </a:tr>
              <a:tr h="347536"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81464388"/>
                  </a:ext>
                </a:extLst>
              </a:tr>
              <a:tr h="289560"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46686523"/>
                  </a:ext>
                </a:extLst>
              </a:tr>
              <a:tr h="289560"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68599926"/>
                  </a:ext>
                </a:extLst>
              </a:tr>
              <a:tr h="289560"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32442241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3E93560B-D835-49C8-B3F9-85D1CB763E06}"/>
              </a:ext>
            </a:extLst>
          </p:cNvPr>
          <p:cNvSpPr txBox="1"/>
          <p:nvPr/>
        </p:nvSpPr>
        <p:spPr>
          <a:xfrm>
            <a:off x="1833881" y="2473165"/>
            <a:ext cx="3667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tắc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815AEA9-27DB-45FE-A140-CD4331E5F226}"/>
              </a:ext>
            </a:extLst>
          </p:cNvPr>
          <p:cNvSpPr txBox="1"/>
          <p:nvPr/>
        </p:nvSpPr>
        <p:spPr>
          <a:xfrm>
            <a:off x="4902201" y="2514368"/>
            <a:ext cx="5222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Bật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tắt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đèn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732865-96E2-41B0-9545-DAC347FEEEA0}"/>
              </a:ext>
            </a:extLst>
          </p:cNvPr>
          <p:cNvSpPr txBox="1"/>
          <p:nvPr/>
        </p:nvSpPr>
        <p:spPr>
          <a:xfrm>
            <a:off x="1564640" y="3400587"/>
            <a:ext cx="3667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Dây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nguồn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F0CDCD9-CBF0-4CD9-AA2D-030A6A7B8FCF}"/>
              </a:ext>
            </a:extLst>
          </p:cNvPr>
          <p:cNvSpPr txBox="1"/>
          <p:nvPr/>
        </p:nvSpPr>
        <p:spPr>
          <a:xfrm>
            <a:off x="4937760" y="3462143"/>
            <a:ext cx="5862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Nối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đèn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nguồn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B2C292F-67E4-45D1-84A7-3E61578322BA}"/>
              </a:ext>
            </a:extLst>
          </p:cNvPr>
          <p:cNvSpPr txBox="1"/>
          <p:nvPr/>
        </p:nvSpPr>
        <p:spPr>
          <a:xfrm>
            <a:off x="1617980" y="3926022"/>
            <a:ext cx="3667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đèn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45E10B0-11DA-405E-A0BB-1A8CD75A4FAC}"/>
              </a:ext>
            </a:extLst>
          </p:cNvPr>
          <p:cNvSpPr txBox="1"/>
          <p:nvPr/>
        </p:nvSpPr>
        <p:spPr>
          <a:xfrm>
            <a:off x="4912360" y="4005653"/>
            <a:ext cx="5862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ánh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71EBF59-2A9D-4033-9298-F6C100BF7C00}"/>
              </a:ext>
            </a:extLst>
          </p:cNvPr>
          <p:cNvSpPr txBox="1"/>
          <p:nvPr/>
        </p:nvSpPr>
        <p:spPr>
          <a:xfrm>
            <a:off x="1617980" y="4610179"/>
            <a:ext cx="3667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đèn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FD0C18C-5387-41EE-AD55-4F85DB741557}"/>
              </a:ext>
            </a:extLst>
          </p:cNvPr>
          <p:cNvSpPr txBox="1"/>
          <p:nvPr/>
        </p:nvSpPr>
        <p:spPr>
          <a:xfrm>
            <a:off x="4886960" y="4574426"/>
            <a:ext cx="7305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Điều chỉnh hướng chiếu sáng của đèn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6A604FC-BCA5-43CD-BAD5-110A0714258D}"/>
              </a:ext>
            </a:extLst>
          </p:cNvPr>
          <p:cNvSpPr txBox="1"/>
          <p:nvPr/>
        </p:nvSpPr>
        <p:spPr>
          <a:xfrm>
            <a:off x="762000" y="5169425"/>
            <a:ext cx="3667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Đế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đèn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16E260B-F55D-4484-ACFB-A7183773EE91}"/>
              </a:ext>
            </a:extLst>
          </p:cNvPr>
          <p:cNvSpPr txBox="1"/>
          <p:nvPr/>
        </p:nvSpPr>
        <p:spPr>
          <a:xfrm>
            <a:off x="4820920" y="5216210"/>
            <a:ext cx="7305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Giữ cho đèn đứng vững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4453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Mục này có hình ảnh của: ">
            <a:extLst>
              <a:ext uri="{FF2B5EF4-FFF2-40B4-BE49-F238E27FC236}">
                <a16:creationId xmlns:a16="http://schemas.microsoft.com/office/drawing/2014/main" id="{C5F2CFC6-E9EA-4881-8363-48191BEC2E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959" b="89691" l="8051" r="92373">
                        <a14:foregroundMark x1="8051" y1="15464" x2="77966" y2="19588"/>
                        <a14:foregroundMark x1="77966" y1="19588" x2="89407" y2="22938"/>
                        <a14:foregroundMark x1="14407" y1="18557" x2="25847" y2="34021"/>
                        <a14:foregroundMark x1="65678" y1="9021" x2="61441" y2="35309"/>
                        <a14:foregroundMark x1="61441" y1="7216" x2="69915" y2="19845"/>
                        <a14:foregroundMark x1="69915" y1="19845" x2="75847" y2="14691"/>
                        <a14:foregroundMark x1="89407" y1="35052" x2="92373" y2="43299"/>
                        <a14:foregroundMark x1="47458" y1="89433" x2="60593" y2="894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22789">
            <a:off x="6764140" y="862168"/>
            <a:ext cx="1565430" cy="2573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组合 55">
            <a:extLst>
              <a:ext uri="{FF2B5EF4-FFF2-40B4-BE49-F238E27FC236}">
                <a16:creationId xmlns:a16="http://schemas.microsoft.com/office/drawing/2014/main" id="{FDF3ABCC-A2BF-4AA6-A8DD-F05A954E4FEE}"/>
              </a:ext>
            </a:extLst>
          </p:cNvPr>
          <p:cNvGrpSpPr/>
          <p:nvPr/>
        </p:nvGrpSpPr>
        <p:grpSpPr>
          <a:xfrm>
            <a:off x="3139441" y="1874754"/>
            <a:ext cx="4796538" cy="2807936"/>
            <a:chOff x="7065141" y="1881946"/>
            <a:chExt cx="3768009" cy="2592533"/>
          </a:xfrm>
        </p:grpSpPr>
        <p:sp>
          <p:nvSpPr>
            <p:cNvPr id="9" name="椭圆 56">
              <a:extLst>
                <a:ext uri="{FF2B5EF4-FFF2-40B4-BE49-F238E27FC236}">
                  <a16:creationId xmlns:a16="http://schemas.microsoft.com/office/drawing/2014/main" id="{8E88BA24-B8F3-40E8-B7B0-3565696BAF1E}"/>
                </a:ext>
              </a:extLst>
            </p:cNvPr>
            <p:cNvSpPr/>
            <p:nvPr/>
          </p:nvSpPr>
          <p:spPr>
            <a:xfrm>
              <a:off x="7065141" y="1881946"/>
              <a:ext cx="3768009" cy="2592533"/>
            </a:xfrm>
            <a:prstGeom prst="ellipse">
              <a:avLst/>
            </a:prstGeom>
            <a:solidFill>
              <a:srgbClr val="83B345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" name="椭圆 57">
              <a:extLst>
                <a:ext uri="{FF2B5EF4-FFF2-40B4-BE49-F238E27FC236}">
                  <a16:creationId xmlns:a16="http://schemas.microsoft.com/office/drawing/2014/main" id="{DA738F0B-A72E-4D54-AF53-C8E334386A3D}"/>
                </a:ext>
              </a:extLst>
            </p:cNvPr>
            <p:cNvSpPr/>
            <p:nvPr/>
          </p:nvSpPr>
          <p:spPr>
            <a:xfrm>
              <a:off x="7248938" y="2016269"/>
              <a:ext cx="3400414" cy="2323886"/>
            </a:xfrm>
            <a:prstGeom prst="ellipse">
              <a:avLst/>
            </a:prstGeom>
            <a:solidFill>
              <a:srgbClr val="83B3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0E77BEC4-14C7-4B00-A89B-BC4B269C3E71}"/>
              </a:ext>
            </a:extLst>
          </p:cNvPr>
          <p:cNvSpPr txBox="1"/>
          <p:nvPr/>
        </p:nvSpPr>
        <p:spPr>
          <a:xfrm>
            <a:off x="3565588" y="2785520"/>
            <a:ext cx="4098580" cy="1015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999" b="0" i="0" u="none" strike="noStrike" kern="1200" cap="none" spc="0" normalizeH="0" baseline="0" noProof="0" dirty="0" err="1">
                <a:ln>
                  <a:noFill/>
                </a:ln>
                <a:solidFill>
                  <a:srgbClr val="FFBF53">
                    <a:lumMod val="20000"/>
                    <a:lumOff val="8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Luyện</a:t>
            </a:r>
            <a:r>
              <a:rPr kumimoji="0" lang="en-US" sz="5999" b="0" i="0" u="none" strike="noStrike" kern="1200" cap="none" spc="0" normalizeH="0" noProof="0" dirty="0">
                <a:ln>
                  <a:noFill/>
                </a:ln>
                <a:solidFill>
                  <a:srgbClr val="FFBF53">
                    <a:lumMod val="20000"/>
                    <a:lumOff val="8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5999" b="0" i="0" u="none" strike="noStrike" kern="1200" cap="none" spc="0" normalizeH="0" noProof="0" dirty="0" err="1">
                <a:ln>
                  <a:noFill/>
                </a:ln>
                <a:solidFill>
                  <a:srgbClr val="FFBF53">
                    <a:lumMod val="20000"/>
                    <a:lumOff val="8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tập</a:t>
            </a:r>
            <a:endParaRPr kumimoji="0" lang="en-US" sz="5999" b="0" i="0" u="none" strike="noStrike" kern="1200" cap="none" spc="0" normalizeH="0" baseline="0" noProof="0" dirty="0">
              <a:ln>
                <a:noFill/>
              </a:ln>
              <a:solidFill>
                <a:srgbClr val="FFBF53">
                  <a:lumMod val="20000"/>
                  <a:lumOff val="80000"/>
                </a:srgbClr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3AD5E3C-C120-4D9F-AB22-0BB89AA9BB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2881" y="2709840"/>
            <a:ext cx="2836832" cy="3772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41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A0FF5406-AD31-43F1-BDFE-2BAE372CD8A3}"/>
              </a:ext>
            </a:extLst>
          </p:cNvPr>
          <p:cNvSpPr/>
          <p:nvPr/>
        </p:nvSpPr>
        <p:spPr>
          <a:xfrm flipH="1">
            <a:off x="2133600" y="1442719"/>
            <a:ext cx="8747758" cy="1790175"/>
          </a:xfrm>
          <a:prstGeom prst="wedgeRoundRectCallout">
            <a:avLst>
              <a:gd name="adj1" fmla="val 6030"/>
              <a:gd name="adj2" fmla="val 89501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Thực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hành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sát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nêu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gọi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phận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đèn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 descr="A picture containing dark, lamp, light&#10;&#10;Description automatically generated">
            <a:extLst>
              <a:ext uri="{FF2B5EF4-FFF2-40B4-BE49-F238E27FC236}">
                <a16:creationId xmlns:a16="http://schemas.microsoft.com/office/drawing/2014/main" id="{41093AFD-EC95-4AE4-B2F5-E84580DF09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936" y="3161350"/>
            <a:ext cx="3429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404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12">
            <a:extLst>
              <a:ext uri="{FF2B5EF4-FFF2-40B4-BE49-F238E27FC236}">
                <a16:creationId xmlns:a16="http://schemas.microsoft.com/office/drawing/2014/main" id="{C3965769-79D1-436C-A57B-CC8D35371852}"/>
              </a:ext>
            </a:extLst>
          </p:cNvPr>
          <p:cNvSpPr txBox="1"/>
          <p:nvPr/>
        </p:nvSpPr>
        <p:spPr>
          <a:xfrm>
            <a:off x="697931" y="3995047"/>
            <a:ext cx="3456212" cy="166321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Left"/>
              <a:lightRig rig="flat" dir="t"/>
            </a:scene3d>
            <a:sp3d extrusionH="127000" prstMaterial="plastic"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>
                <a:ln w="19050">
                  <a:solidFill>
                    <a:srgbClr val="FF2F64"/>
                  </a:solidFill>
                </a:ln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SVN-SAF" panose="02040603050506020204" pitchFamily="18" charset="0"/>
                <a:ea typeface="字魂105号-简雅黑" panose="00000500000000000000" pitchFamily="2" charset="-122"/>
                <a:cs typeface="+mn-cs"/>
              </a:rPr>
              <a:t>THẢO </a:t>
            </a:r>
            <a:r>
              <a:rPr kumimoji="0" lang="en-US" altLang="zh-CN" sz="4400" b="0" i="0" u="none" strike="noStrike" kern="1200" cap="none" spc="0" normalizeH="0" baseline="0" noProof="0">
                <a:ln w="19050">
                  <a:solidFill>
                    <a:srgbClr val="FF2F64"/>
                  </a:solidFill>
                </a:ln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SVN-SAF" panose="02040603050506020204" pitchFamily="18" charset="0"/>
                <a:ea typeface="字魂105号-简雅黑" panose="00000500000000000000" pitchFamily="2" charset="-122"/>
                <a:cs typeface="+mn-cs"/>
              </a:rPr>
              <a:t>LUẬN NHÓM 4</a:t>
            </a:r>
            <a:endParaRPr kumimoji="0" lang="zh-CN" altLang="en-US" sz="4400" b="0" i="0" u="none" strike="noStrike" kern="1200" cap="none" spc="0" normalizeH="0" baseline="0" noProof="0" dirty="0">
              <a:ln w="19050">
                <a:solidFill>
                  <a:srgbClr val="FF2F64"/>
                </a:solidFill>
              </a:ln>
              <a:blipFill dpi="0"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/>
              <a:uLnTx/>
              <a:uFillTx/>
              <a:latin typeface="SVN-SAF" panose="02040603050506020204" pitchFamily="18" charset="0"/>
              <a:ea typeface="字魂105号-简雅黑" panose="00000500000000000000" pitchFamily="2" charset="-122"/>
              <a:cs typeface="+mn-cs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BB2A5E78-6256-4433-8F14-131AB643F3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38" b="95342" l="4263" r="93961">
                        <a14:foregroundMark x1="12433" y1="52484" x2="14920" y2="85714"/>
                        <a14:foregroundMark x1="14920" y1="85714" x2="29840" y2="93478"/>
                        <a14:foregroundMark x1="29840" y1="93478" x2="61101" y2="98137"/>
                        <a14:foregroundMark x1="61101" y1="98137" x2="74956" y2="94410"/>
                        <a14:foregroundMark x1="84186" y1="83752" x2="84369" y2="83540"/>
                        <a14:foregroundMark x1="74956" y1="94410" x2="81700" y2="86623"/>
                        <a14:foregroundMark x1="84369" y1="83540" x2="86323" y2="60870"/>
                        <a14:foregroundMark x1="9059" y1="56832" x2="10124" y2="95342"/>
                        <a14:foregroundMark x1="4263" y1="74224" x2="4263" y2="74224"/>
                        <a14:foregroundMark x1="13677" y1="33230" x2="13677" y2="33230"/>
                        <a14:foregroundMark x1="51687" y1="28261" x2="51687" y2="28261"/>
                        <a14:foregroundMark x1="49378" y1="32609" x2="49378" y2="32609"/>
                        <a14:foregroundMark x1="64831" y1="21739" x2="64831" y2="21739"/>
                        <a14:foregroundMark x1="66252" y1="26708" x2="66252" y2="26708"/>
                        <a14:foregroundMark x1="88903" y1="80745" x2="90409" y2="90683"/>
                        <a14:foregroundMark x1="88856" y1="80435" x2="88903" y2="80745"/>
                        <a14:foregroundMark x1="84902" y1="54348" x2="88856" y2="80435"/>
                        <a14:foregroundMark x1="90409" y1="90683" x2="92007" y2="95342"/>
                        <a14:foregroundMark x1="93961" y1="63043" x2="93961" y2="63043"/>
                        <a14:foregroundMark x1="78686" y1="31056" x2="78686" y2="31056"/>
                        <a14:foregroundMark x1="76909" y1="33230" x2="76909" y2="33230"/>
                        <a14:backgroundMark x1="13321" y1="35093" x2="13321" y2="35093"/>
                        <a14:backgroundMark x1="82948" y1="83851" x2="82948" y2="83851"/>
                        <a14:backgroundMark x1="82593" y1="82919" x2="81528" y2="82919"/>
                        <a14:backgroundMark x1="89165" y1="80745" x2="89165" y2="80745"/>
                        <a14:backgroundMark x1="84014" y1="83230" x2="79041" y2="81677"/>
                        <a14:backgroundMark x1="89698" y1="80435" x2="89698" y2="804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374" y="1394091"/>
            <a:ext cx="4508169" cy="2578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16">
            <a:extLst>
              <a:ext uri="{FF2B5EF4-FFF2-40B4-BE49-F238E27FC236}">
                <a16:creationId xmlns:a16="http://schemas.microsoft.com/office/drawing/2014/main" id="{4BF289AA-1C76-48A7-97E8-61CB7A78F663}"/>
              </a:ext>
            </a:extLst>
          </p:cNvPr>
          <p:cNvSpPr/>
          <p:nvPr/>
        </p:nvSpPr>
        <p:spPr>
          <a:xfrm>
            <a:off x="3688081" y="579340"/>
            <a:ext cx="8219440" cy="1361220"/>
          </a:xfrm>
          <a:prstGeom prst="roundRect">
            <a:avLst/>
          </a:prstGeom>
          <a:solidFill>
            <a:srgbClr val="FF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 </a:t>
            </a: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từng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phận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đèn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3600" b="0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2" descr="Đèn bàn chống cận hãng nào tốt nhất hiện nay? Mua ở đâu giá tốt?">
            <a:extLst>
              <a:ext uri="{FF2B5EF4-FFF2-40B4-BE49-F238E27FC236}">
                <a16:creationId xmlns:a16="http://schemas.microsoft.com/office/drawing/2014/main" id="{6D4E7385-471C-48D6-A0AB-46EF29D2C7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5661" y="2946400"/>
            <a:ext cx="2261379" cy="2261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Nên mua đèn bàn học chống cận loại nào tốt nhất hiện nay 2020">
            <a:extLst>
              <a:ext uri="{FF2B5EF4-FFF2-40B4-BE49-F238E27FC236}">
                <a16:creationId xmlns:a16="http://schemas.microsoft.com/office/drawing/2014/main" id="{A352000D-DD2B-425C-BFF3-BE3EF43767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2709" y="2907888"/>
            <a:ext cx="2428672" cy="2299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ĐÈN ĐỂ BÀN PIXAR ( KO BÓNG ) , ĐUÔI E27 - Vi Tính Phát Đạt">
            <a:extLst>
              <a:ext uri="{FF2B5EF4-FFF2-40B4-BE49-F238E27FC236}">
                <a16:creationId xmlns:a16="http://schemas.microsoft.com/office/drawing/2014/main" id="{FD42CFF1-A925-4F52-9848-7C37F6D989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3246" y="2907888"/>
            <a:ext cx="2261380" cy="2311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2373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60A5356-AD86-4946-B3EE-96C735FDD68D}"/>
              </a:ext>
            </a:extLst>
          </p:cNvPr>
          <p:cNvSpPr/>
          <p:nvPr/>
        </p:nvSpPr>
        <p:spPr>
          <a:xfrm>
            <a:off x="8477157" y="575529"/>
            <a:ext cx="3747593" cy="85149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8A91A74-770C-4953-8C14-F778182AE781}"/>
              </a:ext>
            </a:extLst>
          </p:cNvPr>
          <p:cNvSpPr/>
          <p:nvPr/>
        </p:nvSpPr>
        <p:spPr>
          <a:xfrm>
            <a:off x="0" y="614595"/>
            <a:ext cx="4080734" cy="85149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/>
              <a:ea typeface="+mn-ea"/>
              <a:cs typeface="+mn-cs"/>
            </a:endParaRPr>
          </a:p>
        </p:txBody>
      </p:sp>
      <p:pic>
        <p:nvPicPr>
          <p:cNvPr id="13" name="图片 4">
            <a:extLst>
              <a:ext uri="{FF2B5EF4-FFF2-40B4-BE49-F238E27FC236}">
                <a16:creationId xmlns:a16="http://schemas.microsoft.com/office/drawing/2014/main" id="{89DF4B7C-FB11-4F09-A7F2-BD638F92840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757" y="186424"/>
            <a:ext cx="1662144" cy="1204686"/>
          </a:xfrm>
          <a:prstGeom prst="rect">
            <a:avLst/>
          </a:prstGeom>
        </p:spPr>
      </p:pic>
      <p:sp>
        <p:nvSpPr>
          <p:cNvPr id="14" name="等腰三角形 2">
            <a:extLst>
              <a:ext uri="{FF2B5EF4-FFF2-40B4-BE49-F238E27FC236}">
                <a16:creationId xmlns:a16="http://schemas.microsoft.com/office/drawing/2014/main" id="{8528155B-0B98-4132-8C08-40899299985D}"/>
              </a:ext>
            </a:extLst>
          </p:cNvPr>
          <p:cNvSpPr>
            <a:spLocks noChangeAspect="1"/>
          </p:cNvSpPr>
          <p:nvPr/>
        </p:nvSpPr>
        <p:spPr bwMode="auto">
          <a:xfrm rot="3036074">
            <a:off x="6340804" y="2053740"/>
            <a:ext cx="1897419" cy="2194560"/>
          </a:xfrm>
          <a:custGeom>
            <a:avLst/>
            <a:gdLst>
              <a:gd name="T0" fmla="*/ 576064 w 1152128"/>
              <a:gd name="T1" fmla="*/ 0 h 1333073"/>
              <a:gd name="T2" fmla="*/ 687529 w 1152128"/>
              <a:gd name="T3" fmla="*/ 192182 h 1333073"/>
              <a:gd name="T4" fmla="*/ 1152128 w 1152128"/>
              <a:gd name="T5" fmla="*/ 757009 h 1333073"/>
              <a:gd name="T6" fmla="*/ 576064 w 1152128"/>
              <a:gd name="T7" fmla="*/ 1333073 h 1333073"/>
              <a:gd name="T8" fmla="*/ 0 w 1152128"/>
              <a:gd name="T9" fmla="*/ 757009 h 1333073"/>
              <a:gd name="T10" fmla="*/ 464599 w 1152128"/>
              <a:gd name="T11" fmla="*/ 192182 h 1333073"/>
              <a:gd name="T12" fmla="*/ 576064 w 1152128"/>
              <a:gd name="T13" fmla="*/ 0 h 13330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52128" h="1333073">
                <a:moveTo>
                  <a:pt x="576064" y="0"/>
                </a:moveTo>
                <a:lnTo>
                  <a:pt x="687529" y="192182"/>
                </a:lnTo>
                <a:cubicBezTo>
                  <a:pt x="952381" y="243689"/>
                  <a:pt x="1152128" y="477023"/>
                  <a:pt x="1152128" y="757009"/>
                </a:cubicBezTo>
                <a:cubicBezTo>
                  <a:pt x="1152128" y="1075160"/>
                  <a:pt x="894215" y="1333073"/>
                  <a:pt x="576064" y="1333073"/>
                </a:cubicBezTo>
                <a:cubicBezTo>
                  <a:pt x="257913" y="1333073"/>
                  <a:pt x="0" y="1075160"/>
                  <a:pt x="0" y="757009"/>
                </a:cubicBezTo>
                <a:cubicBezTo>
                  <a:pt x="0" y="477023"/>
                  <a:pt x="199747" y="243689"/>
                  <a:pt x="464599" y="192182"/>
                </a:cubicBezTo>
                <a:lnTo>
                  <a:pt x="576064" y="0"/>
                </a:lnTo>
                <a:close/>
              </a:path>
            </a:pathLst>
          </a:custGeom>
          <a:solidFill>
            <a:srgbClr val="7030A0"/>
          </a:solidFill>
          <a:ln w="28575" cmpd="sng">
            <a:solidFill>
              <a:srgbClr val="F8F8F8"/>
            </a:solidFill>
            <a:round/>
          </a:ln>
        </p:spPr>
        <p:txBody>
          <a:bodyPr wrap="none" lIns="91416" tIns="45708" rIns="91416" bIns="45708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15" name="等腰三角形 2">
            <a:extLst>
              <a:ext uri="{FF2B5EF4-FFF2-40B4-BE49-F238E27FC236}">
                <a16:creationId xmlns:a16="http://schemas.microsoft.com/office/drawing/2014/main" id="{FEE9068E-00D3-4A96-AFEB-1A944C5B98F9}"/>
              </a:ext>
            </a:extLst>
          </p:cNvPr>
          <p:cNvSpPr>
            <a:spLocks noChangeAspect="1"/>
          </p:cNvSpPr>
          <p:nvPr/>
        </p:nvSpPr>
        <p:spPr bwMode="auto">
          <a:xfrm rot="8763501">
            <a:off x="4983642" y="3288636"/>
            <a:ext cx="1895939" cy="2194560"/>
          </a:xfrm>
          <a:custGeom>
            <a:avLst/>
            <a:gdLst>
              <a:gd name="T0" fmla="*/ 576064 w 1152128"/>
              <a:gd name="T1" fmla="*/ 0 h 1333073"/>
              <a:gd name="T2" fmla="*/ 687529 w 1152128"/>
              <a:gd name="T3" fmla="*/ 192182 h 1333073"/>
              <a:gd name="T4" fmla="*/ 1152128 w 1152128"/>
              <a:gd name="T5" fmla="*/ 757009 h 1333073"/>
              <a:gd name="T6" fmla="*/ 576064 w 1152128"/>
              <a:gd name="T7" fmla="*/ 1333073 h 1333073"/>
              <a:gd name="T8" fmla="*/ 0 w 1152128"/>
              <a:gd name="T9" fmla="*/ 757009 h 1333073"/>
              <a:gd name="T10" fmla="*/ 464599 w 1152128"/>
              <a:gd name="T11" fmla="*/ 192182 h 1333073"/>
              <a:gd name="T12" fmla="*/ 576064 w 1152128"/>
              <a:gd name="T13" fmla="*/ 0 h 13330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52128" h="1333073">
                <a:moveTo>
                  <a:pt x="576064" y="0"/>
                </a:moveTo>
                <a:lnTo>
                  <a:pt x="687529" y="192182"/>
                </a:lnTo>
                <a:cubicBezTo>
                  <a:pt x="952381" y="243689"/>
                  <a:pt x="1152128" y="477023"/>
                  <a:pt x="1152128" y="757009"/>
                </a:cubicBezTo>
                <a:cubicBezTo>
                  <a:pt x="1152128" y="1075160"/>
                  <a:pt x="894215" y="1333073"/>
                  <a:pt x="576064" y="1333073"/>
                </a:cubicBezTo>
                <a:cubicBezTo>
                  <a:pt x="257913" y="1333073"/>
                  <a:pt x="0" y="1075160"/>
                  <a:pt x="0" y="757009"/>
                </a:cubicBezTo>
                <a:cubicBezTo>
                  <a:pt x="0" y="477023"/>
                  <a:pt x="199747" y="243689"/>
                  <a:pt x="464599" y="192182"/>
                </a:cubicBezTo>
                <a:lnTo>
                  <a:pt x="576064" y="0"/>
                </a:lnTo>
                <a:close/>
              </a:path>
            </a:pathLst>
          </a:custGeom>
          <a:solidFill>
            <a:schemeClr val="accent2"/>
          </a:solidFill>
          <a:ln w="28575" cmpd="sng">
            <a:solidFill>
              <a:srgbClr val="F8F8F8"/>
            </a:solidFill>
            <a:round/>
          </a:ln>
        </p:spPr>
        <p:txBody>
          <a:bodyPr wrap="none" lIns="91416" tIns="45708" rIns="91416" bIns="45708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清刻本悦宋简体" panose="02000000000000000000" pitchFamily="2" charset="-122"/>
              <a:ea typeface="方正清刻本悦宋简体" panose="02000000000000000000" pitchFamily="2" charset="-122"/>
              <a:cs typeface="+mn-cs"/>
            </a:endParaRPr>
          </a:p>
        </p:txBody>
      </p:sp>
      <p:sp>
        <p:nvSpPr>
          <p:cNvPr id="16" name="TextBox 7">
            <a:extLst>
              <a:ext uri="{FF2B5EF4-FFF2-40B4-BE49-F238E27FC236}">
                <a16:creationId xmlns:a16="http://schemas.microsoft.com/office/drawing/2014/main" id="{3CB268EE-631E-44B4-B0F3-3801BEAD7C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65890" y="4090026"/>
            <a:ext cx="1083839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08" rIns="91416" bIns="45708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清刻本悦宋简体" panose="02000000000000000000" pitchFamily="2" charset="-122"/>
              <a:ea typeface="方正清刻本悦宋简体" panose="02000000000000000000" pitchFamily="2" charset="-122"/>
              <a:cs typeface="+mn-cs"/>
            </a:endParaRPr>
          </a:p>
        </p:txBody>
      </p:sp>
      <p:sp>
        <p:nvSpPr>
          <p:cNvPr id="17" name="等腰三角形 2">
            <a:extLst>
              <a:ext uri="{FF2B5EF4-FFF2-40B4-BE49-F238E27FC236}">
                <a16:creationId xmlns:a16="http://schemas.microsoft.com/office/drawing/2014/main" id="{BAA0626B-FF85-4C4C-A67D-39B023DD5742}"/>
              </a:ext>
            </a:extLst>
          </p:cNvPr>
          <p:cNvSpPr>
            <a:spLocks noChangeAspect="1"/>
          </p:cNvSpPr>
          <p:nvPr/>
        </p:nvSpPr>
        <p:spPr bwMode="auto">
          <a:xfrm rot="16474574">
            <a:off x="4417180" y="1641132"/>
            <a:ext cx="1897419" cy="2194560"/>
          </a:xfrm>
          <a:custGeom>
            <a:avLst/>
            <a:gdLst>
              <a:gd name="T0" fmla="*/ 576064 w 1152128"/>
              <a:gd name="T1" fmla="*/ 0 h 1333073"/>
              <a:gd name="T2" fmla="*/ 687529 w 1152128"/>
              <a:gd name="T3" fmla="*/ 192182 h 1333073"/>
              <a:gd name="T4" fmla="*/ 1152128 w 1152128"/>
              <a:gd name="T5" fmla="*/ 757009 h 1333073"/>
              <a:gd name="T6" fmla="*/ 576064 w 1152128"/>
              <a:gd name="T7" fmla="*/ 1333073 h 1333073"/>
              <a:gd name="T8" fmla="*/ 0 w 1152128"/>
              <a:gd name="T9" fmla="*/ 757009 h 1333073"/>
              <a:gd name="T10" fmla="*/ 464599 w 1152128"/>
              <a:gd name="T11" fmla="*/ 192182 h 1333073"/>
              <a:gd name="T12" fmla="*/ 576064 w 1152128"/>
              <a:gd name="T13" fmla="*/ 0 h 13330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52128" h="1333073">
                <a:moveTo>
                  <a:pt x="576064" y="0"/>
                </a:moveTo>
                <a:lnTo>
                  <a:pt x="687529" y="192182"/>
                </a:lnTo>
                <a:cubicBezTo>
                  <a:pt x="952381" y="243689"/>
                  <a:pt x="1152128" y="477023"/>
                  <a:pt x="1152128" y="757009"/>
                </a:cubicBezTo>
                <a:cubicBezTo>
                  <a:pt x="1152128" y="1075160"/>
                  <a:pt x="894215" y="1333073"/>
                  <a:pt x="576064" y="1333073"/>
                </a:cubicBezTo>
                <a:cubicBezTo>
                  <a:pt x="257913" y="1333073"/>
                  <a:pt x="0" y="1075160"/>
                  <a:pt x="0" y="757009"/>
                </a:cubicBezTo>
                <a:cubicBezTo>
                  <a:pt x="0" y="477023"/>
                  <a:pt x="199747" y="243689"/>
                  <a:pt x="464599" y="192182"/>
                </a:cubicBezTo>
                <a:lnTo>
                  <a:pt x="576064" y="0"/>
                </a:lnTo>
                <a:close/>
              </a:path>
            </a:pathLst>
          </a:custGeom>
          <a:solidFill>
            <a:srgbClr val="7AB005"/>
          </a:solidFill>
          <a:ln w="28575" cmpd="sng">
            <a:solidFill>
              <a:srgbClr val="F8F8F8"/>
            </a:solidFill>
            <a:round/>
          </a:ln>
        </p:spPr>
        <p:txBody>
          <a:bodyPr wrap="none" lIns="91416" tIns="45708" rIns="91416" bIns="45708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清刻本悦宋简体" panose="02000000000000000000" pitchFamily="2" charset="-122"/>
              <a:ea typeface="方正清刻本悦宋简体" panose="02000000000000000000" pitchFamily="2" charset="-122"/>
              <a:cs typeface="+mn-cs"/>
            </a:endParaRPr>
          </a:p>
        </p:txBody>
      </p:sp>
      <p:sp>
        <p:nvSpPr>
          <p:cNvPr id="18" name="TextBox 9">
            <a:extLst>
              <a:ext uri="{FF2B5EF4-FFF2-40B4-BE49-F238E27FC236}">
                <a16:creationId xmlns:a16="http://schemas.microsoft.com/office/drawing/2014/main" id="{47DC7EF8-A538-4CBF-BC56-0F4CA7FA22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35272" y="2427262"/>
            <a:ext cx="705735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08" rIns="91416" bIns="45708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2FBFF"/>
                </a:solidFill>
                <a:effectLst/>
                <a:uLnTx/>
                <a:uFillTx/>
                <a:latin typeface="字魂59号-创粗黑"/>
                <a:ea typeface="方正清刻本悦宋简体" panose="02000000000000000000" pitchFamily="2" charset="-122"/>
                <a:cs typeface="+mn-cs"/>
              </a:rPr>
              <a:t>Lắng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2FBFF"/>
                </a:solidFill>
                <a:effectLst/>
                <a:uLnTx/>
                <a:uFillTx/>
                <a:latin typeface="字魂59号-创粗黑"/>
                <a:ea typeface="方正清刻本悦宋简体" panose="02000000000000000000" pitchFamily="2" charset="-122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2FBFF"/>
                </a:solidFill>
                <a:effectLst/>
                <a:uLnTx/>
                <a:uFillTx/>
                <a:latin typeface="字魂59号-创粗黑"/>
                <a:ea typeface="方正清刻本悦宋简体" panose="02000000000000000000" pitchFamily="2" charset="-122"/>
                <a:cs typeface="+mn-cs"/>
              </a:rPr>
              <a:t>nghe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2FBFF"/>
              </a:solidFill>
              <a:effectLst/>
              <a:uLnTx/>
              <a:uFillTx/>
              <a:latin typeface="字魂59号-创粗黑"/>
              <a:ea typeface="方正清刻本悦宋简体" panose="02000000000000000000" pitchFamily="2" charset="-122"/>
              <a:cs typeface="+mn-cs"/>
            </a:endParaRPr>
          </a:p>
        </p:txBody>
      </p:sp>
      <p:sp>
        <p:nvSpPr>
          <p:cNvPr id="19" name="TextBox 9">
            <a:extLst>
              <a:ext uri="{FF2B5EF4-FFF2-40B4-BE49-F238E27FC236}">
                <a16:creationId xmlns:a16="http://schemas.microsoft.com/office/drawing/2014/main" id="{0A4916EC-9033-4924-9D07-377FA97068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83596" y="4042854"/>
            <a:ext cx="2048426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08" rIns="91416" bIns="45708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2FBFF"/>
                </a:solidFill>
                <a:effectLst/>
                <a:uLnTx/>
                <a:uFillTx/>
                <a:latin typeface="字魂59号-创粗黑"/>
                <a:ea typeface="方正清刻本悦宋简体" panose="02000000000000000000" pitchFamily="2" charset="-122"/>
                <a:cs typeface="+mn-cs"/>
              </a:rPr>
              <a:t>Nhận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2FBFF"/>
                </a:solidFill>
                <a:effectLst/>
                <a:uLnTx/>
                <a:uFillTx/>
                <a:latin typeface="字魂59号-创粗黑"/>
                <a:ea typeface="方正清刻本悦宋简体" panose="02000000000000000000" pitchFamily="2" charset="-122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2FBFF"/>
                </a:solidFill>
                <a:effectLst/>
                <a:uLnTx/>
                <a:uFillTx/>
                <a:latin typeface="字魂59号-创粗黑"/>
                <a:ea typeface="方正清刻本悦宋简体" panose="02000000000000000000" pitchFamily="2" charset="-122"/>
                <a:cs typeface="+mn-cs"/>
              </a:rPr>
              <a:t>xét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2FBFF"/>
              </a:solidFill>
              <a:effectLst/>
              <a:uLnTx/>
              <a:uFillTx/>
              <a:latin typeface="字魂59号-创粗黑"/>
              <a:ea typeface="方正清刻本悦宋简体" panose="02000000000000000000" pitchFamily="2" charset="-122"/>
              <a:cs typeface="+mn-cs"/>
            </a:endParaRPr>
          </a:p>
        </p:txBody>
      </p:sp>
      <p:sp>
        <p:nvSpPr>
          <p:cNvPr id="20" name="TextBox 9">
            <a:extLst>
              <a:ext uri="{FF2B5EF4-FFF2-40B4-BE49-F238E27FC236}">
                <a16:creationId xmlns:a16="http://schemas.microsoft.com/office/drawing/2014/main" id="{4972715C-850E-441E-8BD8-871A06B100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2652" y="2962833"/>
            <a:ext cx="705735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08" rIns="91416" bIns="45708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2FBFF"/>
                </a:solidFill>
                <a:effectLst/>
                <a:uLnTx/>
                <a:uFillTx/>
                <a:latin typeface="字魂59号-创粗黑"/>
                <a:ea typeface="方正清刻本悦宋简体" panose="02000000000000000000" pitchFamily="2" charset="-122"/>
                <a:cs typeface="+mn-cs"/>
              </a:rPr>
              <a:t>Thắc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2FBFF"/>
                </a:solidFill>
                <a:effectLst/>
                <a:uLnTx/>
                <a:uFillTx/>
                <a:latin typeface="字魂59号-创粗黑"/>
                <a:ea typeface="方正清刻本悦宋简体" panose="02000000000000000000" pitchFamily="2" charset="-122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2FBFF"/>
                </a:solidFill>
                <a:effectLst/>
                <a:uLnTx/>
                <a:uFillTx/>
                <a:latin typeface="字魂59号-创粗黑"/>
                <a:ea typeface="方正清刻本悦宋简体" panose="02000000000000000000" pitchFamily="2" charset="-122"/>
                <a:cs typeface="+mn-cs"/>
              </a:rPr>
              <a:t>mắc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2FBFF"/>
              </a:solidFill>
              <a:effectLst/>
              <a:uLnTx/>
              <a:uFillTx/>
              <a:latin typeface="字魂59号-创粗黑"/>
              <a:ea typeface="方正清刻本悦宋简体" panose="02000000000000000000" pitchFamily="2" charset="-122"/>
              <a:cs typeface="+mn-cs"/>
            </a:endParaRPr>
          </a:p>
        </p:txBody>
      </p:sp>
      <p:sp>
        <p:nvSpPr>
          <p:cNvPr id="21" name="Rounded Rectangle 22">
            <a:extLst>
              <a:ext uri="{FF2B5EF4-FFF2-40B4-BE49-F238E27FC236}">
                <a16:creationId xmlns:a16="http://schemas.microsoft.com/office/drawing/2014/main" id="{C2987652-6088-480E-89CD-34BB1B6F3E5F}"/>
              </a:ext>
            </a:extLst>
          </p:cNvPr>
          <p:cNvSpPr/>
          <p:nvPr/>
        </p:nvSpPr>
        <p:spPr>
          <a:xfrm>
            <a:off x="104901" y="2095412"/>
            <a:ext cx="4123661" cy="57888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ea typeface="+mn-ea"/>
                <a:cs typeface="+mn-cs"/>
              </a:rPr>
              <a:t>Lắng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ea typeface="+mn-ea"/>
                <a:cs typeface="+mn-cs"/>
              </a:rPr>
              <a:t>nghe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ea typeface="+mn-ea"/>
                <a:cs typeface="+mn-cs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ea typeface="+mn-ea"/>
                <a:cs typeface="+mn-cs"/>
              </a:rPr>
              <a:t> chia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ea typeface="+mn-ea"/>
                <a:cs typeface="+mn-cs"/>
              </a:rPr>
              <a:t>sẻ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字魂59号-创粗黑"/>
              <a:ea typeface="+mn-ea"/>
              <a:cs typeface="+mn-cs"/>
            </a:endParaRPr>
          </a:p>
        </p:txBody>
      </p:sp>
      <p:sp>
        <p:nvSpPr>
          <p:cNvPr id="22" name="Rounded Rectangle 12">
            <a:extLst>
              <a:ext uri="{FF2B5EF4-FFF2-40B4-BE49-F238E27FC236}">
                <a16:creationId xmlns:a16="http://schemas.microsoft.com/office/drawing/2014/main" id="{F03F781B-3A3D-45B1-88A3-C79D1DB20540}"/>
              </a:ext>
            </a:extLst>
          </p:cNvPr>
          <p:cNvSpPr/>
          <p:nvPr/>
        </p:nvSpPr>
        <p:spPr>
          <a:xfrm>
            <a:off x="4306331" y="5344892"/>
            <a:ext cx="3959915" cy="105560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ea typeface="+mn-ea"/>
                <a:cs typeface="+mn-cs"/>
              </a:rPr>
              <a:t>Nhận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ea typeface="+mn-ea"/>
                <a:cs typeface="+mn-cs"/>
              </a:rPr>
              <a:t>xét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ea typeface="+mn-ea"/>
                <a:cs typeface="+mn-cs"/>
              </a:rPr>
              <a:t>góp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ea typeface="+mn-ea"/>
                <a:cs typeface="+mn-cs"/>
              </a:rPr>
              <a:t> ý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ea typeface="+mn-ea"/>
                <a:cs typeface="+mn-cs"/>
              </a:rPr>
              <a:t>lịch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ea typeface="+mn-ea"/>
                <a:cs typeface="+mn-cs"/>
              </a:rPr>
              <a:t>sự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ea typeface="+mn-ea"/>
                <a:cs typeface="+mn-cs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ea typeface="+mn-ea"/>
                <a:cs typeface="+mn-cs"/>
              </a:rPr>
              <a:t>bạn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字魂59号-创粗黑"/>
              <a:ea typeface="+mn-ea"/>
              <a:cs typeface="+mn-cs"/>
            </a:endParaRPr>
          </a:p>
        </p:txBody>
      </p:sp>
      <p:sp>
        <p:nvSpPr>
          <p:cNvPr id="23" name="Rounded Rectangle 13">
            <a:extLst>
              <a:ext uri="{FF2B5EF4-FFF2-40B4-BE49-F238E27FC236}">
                <a16:creationId xmlns:a16="http://schemas.microsoft.com/office/drawing/2014/main" id="{1C8A2696-3610-4F91-9B70-E216176D1F36}"/>
              </a:ext>
            </a:extLst>
          </p:cNvPr>
          <p:cNvSpPr/>
          <p:nvPr/>
        </p:nvSpPr>
        <p:spPr>
          <a:xfrm>
            <a:off x="8266246" y="2095412"/>
            <a:ext cx="3736274" cy="1055608"/>
          </a:xfrm>
          <a:prstGeom prst="roundRect">
            <a:avLst/>
          </a:prstGeom>
          <a:solidFill>
            <a:srgbClr val="E9D7ED"/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Nêu và cùng nhau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đáp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thắc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mắc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4" name="Picture 4" descr="Free Blog Comment Icon of Colored Outline style - Available in SVG, PNG,  EPS, AI &amp;amp; Icon fonts">
            <a:extLst>
              <a:ext uri="{FF2B5EF4-FFF2-40B4-BE49-F238E27FC236}">
                <a16:creationId xmlns:a16="http://schemas.microsoft.com/office/drawing/2014/main" id="{52F09D38-ACC6-41BB-B776-953A6318FA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5284" y="5058529"/>
            <a:ext cx="1283132" cy="1283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79EF348-957D-4BCC-8FEC-F89E806F47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7934">
            <a:off x="11139771" y="2937094"/>
            <a:ext cx="812079" cy="93476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0D2CAFC-122A-40B3-9326-7F645886D47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785" y="2669595"/>
            <a:ext cx="1325443" cy="221831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DA248E6-ACB4-40A1-B2D9-54157D8BDD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69771" y="94539"/>
            <a:ext cx="6052457" cy="814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49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3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300"/>
                            </p:stCondLst>
                            <p:childTnLst>
                              <p:par>
                                <p:cTn id="29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800"/>
                            </p:stCondLst>
                            <p:childTnLst>
                              <p:par>
                                <p:cTn id="3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3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100"/>
                            </p:stCondLst>
                            <p:childTnLst>
                              <p:par>
                                <p:cTn id="41" presetID="3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3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400"/>
                            </p:stCondLst>
                            <p:childTnLst>
                              <p:par>
                                <p:cTn id="48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900"/>
                            </p:stCondLst>
                            <p:childTnLst>
                              <p:par>
                                <p:cTn id="5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3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" presetClass="entr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8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4" grpId="0" bldLvl="0" animBg="1"/>
      <p:bldP spid="15" grpId="0" bldLvl="0" animBg="1"/>
      <p:bldP spid="16" grpId="0" autoUpdateAnimBg="0"/>
      <p:bldP spid="17" grpId="0" bldLvl="0" animBg="1"/>
      <p:bldP spid="18" grpId="0" autoUpdateAnimBg="0"/>
      <p:bldP spid="19" grpId="0" autoUpdateAnimBg="0"/>
      <p:bldP spid="20" grpId="0" autoUpdateAnimBg="0"/>
      <p:bldP spid="21" grpId="0" animBg="1"/>
      <p:bldP spid="22" grpId="0" animBg="1"/>
      <p:bldP spid="2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Mục này có hình ảnh của: ">
            <a:extLst>
              <a:ext uri="{FF2B5EF4-FFF2-40B4-BE49-F238E27FC236}">
                <a16:creationId xmlns:a16="http://schemas.microsoft.com/office/drawing/2014/main" id="{C5F2CFC6-E9EA-4881-8363-48191BEC2E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959" b="89691" l="8051" r="92373">
                        <a14:foregroundMark x1="8051" y1="15464" x2="77966" y2="19588"/>
                        <a14:foregroundMark x1="77966" y1="19588" x2="89407" y2="22938"/>
                        <a14:foregroundMark x1="14407" y1="18557" x2="25847" y2="34021"/>
                        <a14:foregroundMark x1="65678" y1="9021" x2="61441" y2="35309"/>
                        <a14:foregroundMark x1="61441" y1="7216" x2="69915" y2="19845"/>
                        <a14:foregroundMark x1="69915" y1="19845" x2="75847" y2="14691"/>
                        <a14:foregroundMark x1="89407" y1="35052" x2="92373" y2="43299"/>
                        <a14:foregroundMark x1="47458" y1="89433" x2="60593" y2="894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22789">
            <a:off x="6764140" y="862168"/>
            <a:ext cx="1565430" cy="2573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组合 55">
            <a:extLst>
              <a:ext uri="{FF2B5EF4-FFF2-40B4-BE49-F238E27FC236}">
                <a16:creationId xmlns:a16="http://schemas.microsoft.com/office/drawing/2014/main" id="{FDF3ABCC-A2BF-4AA6-A8DD-F05A954E4FEE}"/>
              </a:ext>
            </a:extLst>
          </p:cNvPr>
          <p:cNvGrpSpPr/>
          <p:nvPr/>
        </p:nvGrpSpPr>
        <p:grpSpPr>
          <a:xfrm>
            <a:off x="3139441" y="1874754"/>
            <a:ext cx="4796538" cy="2807936"/>
            <a:chOff x="7065141" y="1881946"/>
            <a:chExt cx="3768009" cy="2592533"/>
          </a:xfrm>
        </p:grpSpPr>
        <p:sp>
          <p:nvSpPr>
            <p:cNvPr id="9" name="椭圆 56">
              <a:extLst>
                <a:ext uri="{FF2B5EF4-FFF2-40B4-BE49-F238E27FC236}">
                  <a16:creationId xmlns:a16="http://schemas.microsoft.com/office/drawing/2014/main" id="{8E88BA24-B8F3-40E8-B7B0-3565696BAF1E}"/>
                </a:ext>
              </a:extLst>
            </p:cNvPr>
            <p:cNvSpPr/>
            <p:nvPr/>
          </p:nvSpPr>
          <p:spPr>
            <a:xfrm>
              <a:off x="7065141" y="1881946"/>
              <a:ext cx="3768009" cy="2592533"/>
            </a:xfrm>
            <a:prstGeom prst="ellipse">
              <a:avLst/>
            </a:prstGeom>
            <a:solidFill>
              <a:srgbClr val="83B345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" name="椭圆 57">
              <a:extLst>
                <a:ext uri="{FF2B5EF4-FFF2-40B4-BE49-F238E27FC236}">
                  <a16:creationId xmlns:a16="http://schemas.microsoft.com/office/drawing/2014/main" id="{DA738F0B-A72E-4D54-AF53-C8E334386A3D}"/>
                </a:ext>
              </a:extLst>
            </p:cNvPr>
            <p:cNvSpPr/>
            <p:nvPr/>
          </p:nvSpPr>
          <p:spPr>
            <a:xfrm>
              <a:off x="7248938" y="2016269"/>
              <a:ext cx="3400414" cy="2323886"/>
            </a:xfrm>
            <a:prstGeom prst="ellipse">
              <a:avLst/>
            </a:prstGeom>
            <a:solidFill>
              <a:srgbClr val="83B3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0E77BEC4-14C7-4B00-A89B-BC4B269C3E71}"/>
              </a:ext>
            </a:extLst>
          </p:cNvPr>
          <p:cNvSpPr txBox="1"/>
          <p:nvPr/>
        </p:nvSpPr>
        <p:spPr>
          <a:xfrm>
            <a:off x="3565588" y="2785520"/>
            <a:ext cx="4098580" cy="1015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999" b="0" i="0" u="none" strike="noStrike" kern="1200" cap="none" spc="0" normalizeH="0" baseline="0" noProof="0" dirty="0" err="1">
                <a:ln>
                  <a:noFill/>
                </a:ln>
                <a:solidFill>
                  <a:srgbClr val="FFBF53">
                    <a:lumMod val="20000"/>
                    <a:lumOff val="8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Vận</a:t>
            </a:r>
            <a:r>
              <a:rPr kumimoji="0" lang="en-US" sz="5999" b="0" i="0" u="none" strike="noStrike" kern="1200" cap="none" spc="0" normalizeH="0" noProof="0" dirty="0">
                <a:ln>
                  <a:noFill/>
                </a:ln>
                <a:solidFill>
                  <a:srgbClr val="FFBF53">
                    <a:lumMod val="20000"/>
                    <a:lumOff val="8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5999" b="0" i="0" u="none" strike="noStrike" kern="1200" cap="none" spc="0" normalizeH="0" noProof="0" dirty="0" err="1">
                <a:ln>
                  <a:noFill/>
                </a:ln>
                <a:solidFill>
                  <a:srgbClr val="FFBF53">
                    <a:lumMod val="20000"/>
                    <a:lumOff val="8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dụng</a:t>
            </a:r>
            <a:endParaRPr kumimoji="0" lang="en-US" sz="5999" b="0" i="0" u="none" strike="noStrike" kern="1200" cap="none" spc="0" normalizeH="0" baseline="0" noProof="0" dirty="0">
              <a:ln>
                <a:noFill/>
              </a:ln>
              <a:solidFill>
                <a:srgbClr val="FFBF53">
                  <a:lumMod val="20000"/>
                  <a:lumOff val="80000"/>
                </a:srgbClr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3AD5E3C-C120-4D9F-AB22-0BB89AA9BB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2881" y="2709840"/>
            <a:ext cx="2836832" cy="3772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975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17 NK PowerSkills"/>
          <p:cNvPicPr>
            <a:picLocks noChangeAspect="1"/>
          </p:cNvPicPr>
          <p:nvPr/>
        </p:nvPicPr>
        <p:blipFill rotWithShape="1">
          <a:blip r:embed="rId4"/>
          <a:srcRect b="21821"/>
          <a:stretch/>
        </p:blipFill>
        <p:spPr>
          <a:xfrm>
            <a:off x="-16598" y="-70294"/>
            <a:ext cx="12191999" cy="6353108"/>
          </a:xfrm>
          <a:prstGeom prst="rect">
            <a:avLst/>
          </a:prstGeom>
        </p:spPr>
      </p:pic>
      <p:pic>
        <p:nvPicPr>
          <p:cNvPr id="6" name="16 NK PowerSkills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78108" y="0"/>
            <a:ext cx="1327149" cy="2040403"/>
          </a:xfrm>
          <a:prstGeom prst="rect">
            <a:avLst/>
          </a:prstGeom>
        </p:spPr>
      </p:pic>
      <p:pic>
        <p:nvPicPr>
          <p:cNvPr id="44" name="15 NK PowerSkills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86466"/>
            <a:ext cx="12192000" cy="6797394"/>
          </a:xfrm>
          <a:prstGeom prst="rect">
            <a:avLst/>
          </a:prstGeom>
        </p:spPr>
      </p:pic>
      <p:pic>
        <p:nvPicPr>
          <p:cNvPr id="12" name="14 NK PowerSkills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27943" y="2424026"/>
            <a:ext cx="2097314" cy="1031179"/>
          </a:xfrm>
          <a:prstGeom prst="rect">
            <a:avLst/>
          </a:prstGeom>
        </p:spPr>
      </p:pic>
      <p:pic>
        <p:nvPicPr>
          <p:cNvPr id="13" name="13 NK PowerSkills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25257" y="2028170"/>
            <a:ext cx="966107" cy="1427035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 rot="1756691">
            <a:off x="7124327" y="3708567"/>
            <a:ext cx="1137625" cy="1423001"/>
            <a:chOff x="5749826" y="2988742"/>
            <a:chExt cx="2030519" cy="2559859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b="37284"/>
            <a:stretch/>
          </p:blipFill>
          <p:spPr>
            <a:xfrm>
              <a:off x="6272490" y="3240775"/>
              <a:ext cx="1507855" cy="2055795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b="34681"/>
            <a:stretch/>
          </p:blipFill>
          <p:spPr>
            <a:xfrm rot="19955156">
              <a:off x="5749826" y="2988742"/>
              <a:ext cx="1959483" cy="2559859"/>
            </a:xfrm>
            <a:prstGeom prst="rect">
              <a:avLst/>
            </a:prstGeom>
          </p:spPr>
        </p:pic>
      </p:grpSp>
      <p:pic>
        <p:nvPicPr>
          <p:cNvPr id="17" name="12 NK PowerSkills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47398" y="3117410"/>
            <a:ext cx="1235634" cy="1122569"/>
          </a:xfrm>
          <a:prstGeom prst="rect">
            <a:avLst/>
          </a:prstGeom>
        </p:spPr>
      </p:pic>
      <p:pic>
        <p:nvPicPr>
          <p:cNvPr id="14" name="11 NK PowerSkills"/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44452"/>
          <a:stretch/>
        </p:blipFill>
        <p:spPr>
          <a:xfrm>
            <a:off x="5414855" y="4937499"/>
            <a:ext cx="1974051" cy="2006950"/>
          </a:xfrm>
          <a:prstGeom prst="rect">
            <a:avLst/>
          </a:prstGeom>
        </p:spPr>
      </p:pic>
      <p:pic>
        <p:nvPicPr>
          <p:cNvPr id="48" name="10 NK PowerSkills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33315" y="5196652"/>
            <a:ext cx="1288658" cy="1213487"/>
          </a:xfrm>
          <a:prstGeom prst="rect">
            <a:avLst/>
          </a:prstGeom>
        </p:spPr>
      </p:pic>
      <p:pic>
        <p:nvPicPr>
          <p:cNvPr id="53" name="09 NK PowerSkills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113145" y="5864097"/>
            <a:ext cx="2306304" cy="861751"/>
          </a:xfrm>
          <a:prstGeom prst="rect">
            <a:avLst/>
          </a:prstGeom>
        </p:spPr>
      </p:pic>
      <p:pic>
        <p:nvPicPr>
          <p:cNvPr id="55" name="08 NK PowerSkills"/>
          <p:cNvPicPr>
            <a:picLocks noChangeAspect="1"/>
          </p:cNvPicPr>
          <p:nvPr/>
        </p:nvPicPr>
        <p:blipFill rotWithShape="1"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51415"/>
          <a:stretch/>
        </p:blipFill>
        <p:spPr>
          <a:xfrm flipH="1">
            <a:off x="9838869" y="5371779"/>
            <a:ext cx="1267409" cy="1349850"/>
          </a:xfrm>
          <a:prstGeom prst="rect">
            <a:avLst/>
          </a:prstGeom>
        </p:spPr>
      </p:pic>
      <p:pic>
        <p:nvPicPr>
          <p:cNvPr id="49" name="07 NK PowerSkills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3068" y="5891402"/>
            <a:ext cx="1547820" cy="1112678"/>
          </a:xfrm>
          <a:prstGeom prst="rect">
            <a:avLst/>
          </a:prstGeom>
        </p:spPr>
      </p:pic>
      <p:sp>
        <p:nvSpPr>
          <p:cNvPr id="98" name="Ghé thăm Fb.com/nkpowerskills">
            <a:hlinkClick r:id="rId17" action="ppaction://hlinksldjump"/>
          </p:cNvPr>
          <p:cNvSpPr/>
          <p:nvPr/>
        </p:nvSpPr>
        <p:spPr>
          <a:xfrm>
            <a:off x="10673912" y="5034235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99" name="Ghé thăm Fb.com/nkpowerskills">
            <a:hlinkClick r:id="rId18" action="ppaction://hlinksldjump"/>
          </p:cNvPr>
          <p:cNvSpPr/>
          <p:nvPr/>
        </p:nvSpPr>
        <p:spPr>
          <a:xfrm>
            <a:off x="7555971" y="3123028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100" name="Ghé thăm Fb.com/nkpowerskills">
            <a:hlinkClick r:id="rId19" action="ppaction://hlinksldjump"/>
          </p:cNvPr>
          <p:cNvSpPr/>
          <p:nvPr/>
        </p:nvSpPr>
        <p:spPr>
          <a:xfrm>
            <a:off x="5859598" y="4514095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3</a:t>
            </a:r>
          </a:p>
        </p:txBody>
      </p:sp>
      <p:pic>
        <p:nvPicPr>
          <p:cNvPr id="2" name="05 NK PowerSkills"/>
          <p:cNvPicPr>
            <a:picLocks noChangeAspect="1"/>
          </p:cNvPicPr>
          <p:nvPr/>
        </p:nvPicPr>
        <p:blipFill rotWithShape="1"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78733"/>
          <a:stretch/>
        </p:blipFill>
        <p:spPr>
          <a:xfrm rot="20956101" flipH="1">
            <a:off x="9840472" y="5490629"/>
            <a:ext cx="1113046" cy="1199999"/>
          </a:xfrm>
          <a:prstGeom prst="rect">
            <a:avLst/>
          </a:prstGeom>
        </p:spPr>
      </p:pic>
      <p:pic>
        <p:nvPicPr>
          <p:cNvPr id="34" name="04 NK PowerSkills"/>
          <p:cNvPicPr>
            <a:picLocks noChangeAspect="1"/>
          </p:cNvPicPr>
          <p:nvPr/>
        </p:nvPicPr>
        <p:blipFill rotWithShape="1"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71196"/>
          <a:stretch/>
        </p:blipFill>
        <p:spPr>
          <a:xfrm rot="471006">
            <a:off x="5753357" y="5112117"/>
            <a:ext cx="1246737" cy="1820436"/>
          </a:xfrm>
          <a:prstGeom prst="rect">
            <a:avLst/>
          </a:prstGeom>
        </p:spPr>
      </p:pic>
      <p:pic>
        <p:nvPicPr>
          <p:cNvPr id="37" name="03 NK PowerSkills"/>
          <p:cNvPicPr>
            <a:picLocks noChangeAspect="1"/>
          </p:cNvPicPr>
          <p:nvPr/>
        </p:nvPicPr>
        <p:blipFill rotWithShape="1"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74784"/>
          <a:stretch/>
        </p:blipFill>
        <p:spPr>
          <a:xfrm rot="1223462">
            <a:off x="7268513" y="3770720"/>
            <a:ext cx="995265" cy="1272223"/>
          </a:xfrm>
          <a:prstGeom prst="rect">
            <a:avLst/>
          </a:prstGeom>
        </p:spPr>
      </p:pic>
      <p:pic>
        <p:nvPicPr>
          <p:cNvPr id="27" name="01 NK PowerSkills" descr="Káº¿t quáº£ hÃ¬nh áº£nh cho win text gif">
            <a:hlinkClick r:id="rId21"/>
            <a:extLst>
              <a:ext uri="{FF2B5EF4-FFF2-40B4-BE49-F238E27FC236}">
                <a16:creationId xmlns:a16="http://schemas.microsoft.com/office/drawing/2014/main" id="{96A564DA-35E5-46ED-9A5A-811B594927F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8139" y="-1145704"/>
            <a:ext cx="5392567" cy="5392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12 NK PowerSkills">
            <a:extLst>
              <a:ext uri="{FF2B5EF4-FFF2-40B4-BE49-F238E27FC236}">
                <a16:creationId xmlns:a16="http://schemas.microsoft.com/office/drawing/2014/main" id="{A23B85B0-AE52-409C-ABEF-5CE47712AABD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8673" y="5599060"/>
            <a:ext cx="1235634" cy="1122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840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98" grpId="0" animBg="1"/>
      <p:bldP spid="99" grpId="0" animBg="1"/>
      <p:bldP spid="10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6">
            <a:extLst>
              <a:ext uri="{FF2B5EF4-FFF2-40B4-BE49-F238E27FC236}">
                <a16:creationId xmlns:a16="http://schemas.microsoft.com/office/drawing/2014/main" id="{083FAD5A-686B-421D-AC7A-FA2762662EE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7634" y="1557172"/>
            <a:ext cx="4168767" cy="4168767"/>
          </a:xfrm>
          <a:prstGeom prst="rect">
            <a:avLst/>
          </a:prstGeom>
        </p:spPr>
      </p:pic>
      <p:sp>
        <p:nvSpPr>
          <p:cNvPr id="12" name="Rounded Rectangle 16">
            <a:extLst>
              <a:ext uri="{FF2B5EF4-FFF2-40B4-BE49-F238E27FC236}">
                <a16:creationId xmlns:a16="http://schemas.microsoft.com/office/drawing/2014/main" id="{CAEA1DB4-62E2-4A40-9721-0225BAA7DEE1}"/>
              </a:ext>
            </a:extLst>
          </p:cNvPr>
          <p:cNvSpPr/>
          <p:nvPr/>
        </p:nvSpPr>
        <p:spPr>
          <a:xfrm>
            <a:off x="375921" y="1638575"/>
            <a:ext cx="8013874" cy="3662253"/>
          </a:xfrm>
          <a:prstGeom prst="roundRect">
            <a:avLst/>
          </a:prstGeom>
          <a:solidFill>
            <a:srgbClr val="FF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Luật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lvl="0" algn="just">
              <a:defRPr/>
            </a:pP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Chia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just"/>
            <a:r>
              <a:rPr lang="nl-NL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Mỗi đội xếp thành 1 hàng, chơi nối tiếp.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nl-NL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Khi có hiệu lệnh của GV các đội lên viết tên các bộ phận của đèn học mà em biết. 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nl-NL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Giới thiệu tác dụng của bộ phận đó.</a:t>
            </a:r>
          </a:p>
          <a:p>
            <a:pPr algn="just"/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vi-VN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Đội nào ghi nhanh đúng và nêu đúng tác dụng được nhiều bộ phận hơn sẽ thắng cuộc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3C1EB65-75FB-42DE-B3E2-745A6F1CEC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3168" y="79932"/>
            <a:ext cx="9230144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1633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0">
            <a:extLst>
              <a:ext uri="{FF2B5EF4-FFF2-40B4-BE49-F238E27FC236}">
                <a16:creationId xmlns:a16="http://schemas.microsoft.com/office/drawing/2014/main" id="{AAEC2A54-EE21-45D0-9D39-E668C532A0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-149037"/>
            <a:ext cx="12187592" cy="6855520"/>
          </a:xfrm>
          <a:prstGeom prst="rect">
            <a:avLst/>
          </a:prstGeom>
        </p:spPr>
      </p:pic>
      <p:sp>
        <p:nvSpPr>
          <p:cNvPr id="27" name="TextBox 4">
            <a:extLst>
              <a:ext uri="{FF2B5EF4-FFF2-40B4-BE49-F238E27FC236}">
                <a16:creationId xmlns:a16="http://schemas.microsoft.com/office/drawing/2014/main" id="{21C8C987-A94A-4C8F-8B65-80FEB2A20C94}"/>
              </a:ext>
            </a:extLst>
          </p:cNvPr>
          <p:cNvSpPr txBox="1"/>
          <p:nvPr/>
        </p:nvSpPr>
        <p:spPr>
          <a:xfrm>
            <a:off x="1558289" y="1642340"/>
            <a:ext cx="8161864" cy="3077054"/>
          </a:xfrm>
          <a:prstGeom prst="rect">
            <a:avLst/>
          </a:prstGeom>
        </p:spPr>
        <p:txBody>
          <a:bodyPr wrap="square" lIns="0" tIns="0" rIns="0" bIns="0" rtlCol="0" anchor="t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217" rtl="0" eaLnBrk="1" fontAlgn="auto" latinLnBrk="0" hangingPunct="1">
              <a:lnSpc>
                <a:spcPts val="11998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998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Tạm</a:t>
            </a:r>
            <a:r>
              <a:rPr kumimoji="0" lang="en-US" sz="9998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9998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biệt</a:t>
            </a:r>
            <a:endParaRPr kumimoji="0" lang="en-US" sz="9998" b="1" i="0" u="none" strike="noStrike" kern="1200" cap="none" spc="0" normalizeH="0" baseline="0" noProof="0" dirty="0">
              <a:ln/>
              <a:solidFill>
                <a:srgbClr val="FF0000"/>
              </a:solidFill>
              <a:effectLst>
                <a:glow rad="228600">
                  <a:srgbClr val="FFBF53">
                    <a:satMod val="175000"/>
                    <a:alpha val="40000"/>
                  </a:srgbClr>
                </a:glow>
              </a:effectLst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  <a:p>
            <a:pPr marL="0" marR="0" lvl="0" indent="0" algn="ctr" defTabSz="914217" rtl="0" eaLnBrk="1" fontAlgn="auto" latinLnBrk="0" hangingPunct="1">
              <a:lnSpc>
                <a:spcPts val="11998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998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Hẹn</a:t>
            </a:r>
            <a:r>
              <a:rPr kumimoji="0" lang="en-US" sz="9998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9998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gặp</a:t>
            </a:r>
            <a:r>
              <a:rPr kumimoji="0" lang="en-US" sz="9998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9998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lại</a:t>
            </a:r>
            <a:r>
              <a:rPr kumimoji="0" lang="en-US" sz="9998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034569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FBCE2B3-6DF0-4A66-BCEC-3CE19C1A71E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254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18BD9CA6-4359-41FF-8294-514A560121A2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06 NK PowerSkills">
            <a:extLst>
              <a:ext uri="{FF2B5EF4-FFF2-40B4-BE49-F238E27FC236}">
                <a16:creationId xmlns:a16="http://schemas.microsoft.com/office/drawing/2014/main" id="{F8A682AF-69BA-49FB-B3E4-649881AD9440}"/>
              </a:ext>
            </a:extLst>
          </p:cNvPr>
          <p:cNvSpPr txBox="1"/>
          <p:nvPr/>
        </p:nvSpPr>
        <p:spPr>
          <a:xfrm>
            <a:off x="1107462" y="307426"/>
            <a:ext cx="101763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đèn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quá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7" name="Đ Ghé thăm Fb.com/nkpowerskills">
            <a:extLst>
              <a:ext uri="{FF2B5EF4-FFF2-40B4-BE49-F238E27FC236}">
                <a16:creationId xmlns:a16="http://schemas.microsoft.com/office/drawing/2014/main" id="{37952C6B-322B-4F29-8668-1B0D684EF079}"/>
              </a:ext>
            </a:extLst>
          </p:cNvPr>
          <p:cNvSpPr/>
          <p:nvPr/>
        </p:nvSpPr>
        <p:spPr>
          <a:xfrm>
            <a:off x="1099410" y="3113668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3200" b="1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Đèn</a:t>
            </a:r>
            <a:r>
              <a:rPr lang="en-US" sz="3200" b="1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Ghé thăm Fb.com/nkpowerskills">
            <a:extLst>
              <a:ext uri="{FF2B5EF4-FFF2-40B4-BE49-F238E27FC236}">
                <a16:creationId xmlns:a16="http://schemas.microsoft.com/office/drawing/2014/main" id="{25093EC3-7410-4B11-9735-09519E06518D}"/>
              </a:ext>
            </a:extLst>
          </p:cNvPr>
          <p:cNvSpPr/>
          <p:nvPr/>
        </p:nvSpPr>
        <p:spPr>
          <a:xfrm>
            <a:off x="6454908" y="4514900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Đèn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pin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Ghé thăm Fb.com/nkpowerskills">
            <a:extLst>
              <a:ext uri="{FF2B5EF4-FFF2-40B4-BE49-F238E27FC236}">
                <a16:creationId xmlns:a16="http://schemas.microsoft.com/office/drawing/2014/main" id="{12DEA841-8E27-4BE2-9BA0-94582AEBB3F1}"/>
              </a:ext>
            </a:extLst>
          </p:cNvPr>
          <p:cNvSpPr/>
          <p:nvPr/>
        </p:nvSpPr>
        <p:spPr>
          <a:xfrm>
            <a:off x="1090263" y="4514900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Đèn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dầu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Ghé thăm Fb.com/nkpowerskills">
            <a:extLst>
              <a:ext uri="{FF2B5EF4-FFF2-40B4-BE49-F238E27FC236}">
                <a16:creationId xmlns:a16="http://schemas.microsoft.com/office/drawing/2014/main" id="{CDE08EC3-DD0E-4B9B-B270-A481BD92A48E}"/>
              </a:ext>
            </a:extLst>
          </p:cNvPr>
          <p:cNvSpPr/>
          <p:nvPr/>
        </p:nvSpPr>
        <p:spPr>
          <a:xfrm>
            <a:off x="6454908" y="3125551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Đèn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áp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7" name="Picture 56">
            <a:hlinkClick r:id="rId5" action="ppaction://hlinksldjump"/>
            <a:extLst>
              <a:ext uri="{FF2B5EF4-FFF2-40B4-BE49-F238E27FC236}">
                <a16:creationId xmlns:a16="http://schemas.microsoft.com/office/drawing/2014/main" id="{54CE2411-F7F1-4C4E-95DD-378E46C8E61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58" name="Picture 4" descr="Káº¿t quáº£ hÃ¬nh áº£nh cho right icon">
            <a:extLst>
              <a:ext uri="{FF2B5EF4-FFF2-40B4-BE49-F238E27FC236}">
                <a16:creationId xmlns:a16="http://schemas.microsoft.com/office/drawing/2014/main" id="{D5CEAC4E-0424-47C6-997D-DAF68EB3FC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695" y="355471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6" descr="Káº¿t quáº£ hÃ¬nh áº£nh cho wrong icon">
            <a:extLst>
              <a:ext uri="{FF2B5EF4-FFF2-40B4-BE49-F238E27FC236}">
                <a16:creationId xmlns:a16="http://schemas.microsoft.com/office/drawing/2014/main" id="{08BC5E87-68A7-4208-8897-B58BFE6CDB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8598" y="492050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6" descr="Káº¿t quáº£ hÃ¬nh áº£nh cho wrong icon">
            <a:extLst>
              <a:ext uri="{FF2B5EF4-FFF2-40B4-BE49-F238E27FC236}">
                <a16:creationId xmlns:a16="http://schemas.microsoft.com/office/drawing/2014/main" id="{7ED3D50F-43BA-42C9-995B-59302F6DA9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2574" y="354053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6" descr="Káº¿t quáº£ hÃ¬nh áº£nh cho wrong icon">
            <a:extLst>
              <a:ext uri="{FF2B5EF4-FFF2-40B4-BE49-F238E27FC236}">
                <a16:creationId xmlns:a16="http://schemas.microsoft.com/office/drawing/2014/main" id="{4D289848-D7CF-429F-8468-A124C59298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727" y="4904989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01 NK PowerSkills">
            <a:extLst>
              <a:ext uri="{FF2B5EF4-FFF2-40B4-BE49-F238E27FC236}">
                <a16:creationId xmlns:a16="http://schemas.microsoft.com/office/drawing/2014/main" id="{F0AFDEF9-0525-4D07-AB32-76E21EED56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069080" y="709826"/>
            <a:ext cx="3975277" cy="3911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7654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9EFAF510-7459-464A-83C7-F52B0D8E9A1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254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F00A2642-0B3E-4498-9203-E67699A06E5B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2" name="06 NK PowerSkills">
            <a:extLst>
              <a:ext uri="{FF2B5EF4-FFF2-40B4-BE49-F238E27FC236}">
                <a16:creationId xmlns:a16="http://schemas.microsoft.com/office/drawing/2014/main" id="{BAAEEC2D-A556-4058-B562-5D6EE351C3DD}"/>
              </a:ext>
            </a:extLst>
          </p:cNvPr>
          <p:cNvSpPr txBox="1"/>
          <p:nvPr/>
        </p:nvSpPr>
        <p:spPr>
          <a:xfrm>
            <a:off x="1107462" y="307426"/>
            <a:ext cx="101763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Đâu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tên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hãng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sản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xuất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bóng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đèn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nổi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tiếng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Việt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Nam?</a:t>
            </a:r>
          </a:p>
        </p:txBody>
      </p:sp>
      <p:sp>
        <p:nvSpPr>
          <p:cNvPr id="54" name="Đ Ghé thăm Fb.com/nkpowerskills">
            <a:extLst>
              <a:ext uri="{FF2B5EF4-FFF2-40B4-BE49-F238E27FC236}">
                <a16:creationId xmlns:a16="http://schemas.microsoft.com/office/drawing/2014/main" id="{35BFA479-70E6-4D55-86F9-DD9D4572BD07}"/>
              </a:ext>
            </a:extLst>
          </p:cNvPr>
          <p:cNvSpPr/>
          <p:nvPr/>
        </p:nvSpPr>
        <p:spPr>
          <a:xfrm>
            <a:off x="6745382" y="3127583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Rạng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Đông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6" name="Ghé thăm Fb.com/nkpowerskills">
            <a:extLst>
              <a:ext uri="{FF2B5EF4-FFF2-40B4-BE49-F238E27FC236}">
                <a16:creationId xmlns:a16="http://schemas.microsoft.com/office/drawing/2014/main" id="{0F5828FD-392F-4ABD-B618-72EC25B38A09}"/>
              </a:ext>
            </a:extLst>
          </p:cNvPr>
          <p:cNvSpPr/>
          <p:nvPr/>
        </p:nvSpPr>
        <p:spPr>
          <a:xfrm>
            <a:off x="4332166" y="4621243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Phương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Đông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8" name="Ghé thăm Fb.com/nkpowerskills">
            <a:extLst>
              <a:ext uri="{FF2B5EF4-FFF2-40B4-BE49-F238E27FC236}">
                <a16:creationId xmlns:a16="http://schemas.microsoft.com/office/drawing/2014/main" id="{91B36A7F-503C-4412-8122-0A3911EDDF1C}"/>
              </a:ext>
            </a:extLst>
          </p:cNvPr>
          <p:cNvSpPr/>
          <p:nvPr/>
        </p:nvSpPr>
        <p:spPr>
          <a:xfrm>
            <a:off x="1107462" y="3139466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Rạng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áng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9" name="Picture 58">
            <a:hlinkClick r:id="rId5" action="ppaction://hlinksldjump"/>
            <a:extLst>
              <a:ext uri="{FF2B5EF4-FFF2-40B4-BE49-F238E27FC236}">
                <a16:creationId xmlns:a16="http://schemas.microsoft.com/office/drawing/2014/main" id="{C2E9631E-9A04-4168-AB71-FCC03DEA2DA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60" name="Picture 4" descr="Káº¿t quáº£ hÃ¬nh áº£nh cho right icon">
            <a:extLst>
              <a:ext uri="{FF2B5EF4-FFF2-40B4-BE49-F238E27FC236}">
                <a16:creationId xmlns:a16="http://schemas.microsoft.com/office/drawing/2014/main" id="{2CBA9299-787C-443E-878A-488B77E553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6667" y="356862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6" descr="Káº¿t quáº£ hÃ¬nh áº£nh cho wrong icon">
            <a:extLst>
              <a:ext uri="{FF2B5EF4-FFF2-40B4-BE49-F238E27FC236}">
                <a16:creationId xmlns:a16="http://schemas.microsoft.com/office/drawing/2014/main" id="{452BB485-2679-4945-B56B-6E59F865CA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5856" y="5026845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6" descr="Káº¿t quáº£ hÃ¬nh áº£nh cho wrong icon">
            <a:extLst>
              <a:ext uri="{FF2B5EF4-FFF2-40B4-BE49-F238E27FC236}">
                <a16:creationId xmlns:a16="http://schemas.microsoft.com/office/drawing/2014/main" id="{20F63627-C7E8-4ADC-8B0A-4F30233496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128" y="3554449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01 NK PowerSkills">
            <a:extLst>
              <a:ext uri="{FF2B5EF4-FFF2-40B4-BE49-F238E27FC236}">
                <a16:creationId xmlns:a16="http://schemas.microsoft.com/office/drawing/2014/main" id="{80C16BD1-EB18-4FEA-813C-F4C83EF2EC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87961" y="1121978"/>
            <a:ext cx="3556396" cy="3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0948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2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3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46" dur="2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3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E35CB1E1-56EC-41A8-9F0F-D3E91EFA99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54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1FC59D1D-7FF8-49A3-9775-44D9881054C8}"/>
              </a:ext>
            </a:extLst>
          </p:cNvPr>
          <p:cNvSpPr/>
          <p:nvPr/>
        </p:nvSpPr>
        <p:spPr>
          <a:xfrm>
            <a:off x="1099410" y="121597"/>
            <a:ext cx="10500851" cy="1849443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5" name="06 NK PowerSkills">
            <a:extLst>
              <a:ext uri="{FF2B5EF4-FFF2-40B4-BE49-F238E27FC236}">
                <a16:creationId xmlns:a16="http://schemas.microsoft.com/office/drawing/2014/main" id="{0D909548-850D-4ADC-B4FC-EC272939890B}"/>
              </a:ext>
            </a:extLst>
          </p:cNvPr>
          <p:cNvSpPr txBox="1"/>
          <p:nvPr/>
        </p:nvSpPr>
        <p:spPr>
          <a:xfrm>
            <a:off x="1107462" y="307426"/>
            <a:ext cx="1017638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Hằng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thường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dùng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đèn</a:t>
            </a:r>
            <a:r>
              <a:rPr lang="en-US" sz="4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0" name="Picture 39">
            <a:hlinkClick r:id="rId3" action="ppaction://hlinksldjump"/>
            <a:extLst>
              <a:ext uri="{FF2B5EF4-FFF2-40B4-BE49-F238E27FC236}">
                <a16:creationId xmlns:a16="http://schemas.microsoft.com/office/drawing/2014/main" id="{DAAA294E-45B8-4F3A-8A13-1B64777542E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149398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4">
            <a:extLst>
              <a:ext uri="{FF2B5EF4-FFF2-40B4-BE49-F238E27FC236}">
                <a16:creationId xmlns:a16="http://schemas.microsoft.com/office/drawing/2014/main" id="{4938B2D3-2345-4907-83EC-7D2000C3A785}"/>
              </a:ext>
            </a:extLst>
          </p:cNvPr>
          <p:cNvSpPr txBox="1"/>
          <p:nvPr/>
        </p:nvSpPr>
        <p:spPr>
          <a:xfrm>
            <a:off x="1866900" y="766255"/>
            <a:ext cx="845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FFBF53">
                    <a:lumMod val="75000"/>
                  </a:srgbClr>
                </a:solidFill>
                <a:effectLst/>
                <a:uLnTx/>
                <a:uFillTx/>
                <a:latin typeface="Baloo" panose="03080902040302020200" pitchFamily="66" charset="0"/>
                <a:ea typeface="华文新魏" panose="02010800040101010101" pitchFamily="2" charset="-122"/>
                <a:cs typeface="Baloo" panose="03080902040302020200" pitchFamily="66" charset="0"/>
              </a:rPr>
              <a:t>Công</a:t>
            </a:r>
            <a:r>
              <a:rPr kumimoji="0" lang="en-US" altLang="zh-CN" sz="3600" b="1" i="0" u="sng" strike="noStrike" kern="1200" cap="none" spc="0" normalizeH="0" noProof="0" dirty="0">
                <a:ln>
                  <a:noFill/>
                </a:ln>
                <a:solidFill>
                  <a:srgbClr val="FFBF53">
                    <a:lumMod val="75000"/>
                  </a:srgbClr>
                </a:solidFill>
                <a:effectLst/>
                <a:uLnTx/>
                <a:uFillTx/>
                <a:latin typeface="Baloo" panose="03080902040302020200" pitchFamily="66" charset="0"/>
                <a:ea typeface="华文新魏" panose="02010800040101010101" pitchFamily="2" charset="-122"/>
                <a:cs typeface="Baloo" panose="03080902040302020200" pitchFamily="66" charset="0"/>
              </a:rPr>
              <a:t> </a:t>
            </a:r>
            <a:r>
              <a:rPr kumimoji="0" lang="en-US" altLang="zh-CN" sz="3600" b="1" i="0" u="sng" strike="noStrike" kern="1200" cap="none" spc="0" normalizeH="0" noProof="0" dirty="0" err="1">
                <a:ln>
                  <a:noFill/>
                </a:ln>
                <a:solidFill>
                  <a:srgbClr val="FFBF53">
                    <a:lumMod val="75000"/>
                  </a:srgbClr>
                </a:solidFill>
                <a:effectLst/>
                <a:uLnTx/>
                <a:uFillTx/>
                <a:latin typeface="Baloo" panose="03080902040302020200" pitchFamily="66" charset="0"/>
                <a:ea typeface="华文新魏" panose="02010800040101010101" pitchFamily="2" charset="-122"/>
                <a:cs typeface="Baloo" panose="03080902040302020200" pitchFamily="66" charset="0"/>
              </a:rPr>
              <a:t>nghệ</a:t>
            </a:r>
            <a:endParaRPr kumimoji="0" lang="en-US" altLang="zh-CN" sz="3600" b="1" i="0" u="sng" strike="noStrike" kern="1200" cap="none" spc="0" normalizeH="0" baseline="0" noProof="0" dirty="0">
              <a:ln>
                <a:noFill/>
              </a:ln>
              <a:solidFill>
                <a:srgbClr val="FFBF53">
                  <a:lumMod val="75000"/>
                </a:srgbClr>
              </a:solidFill>
              <a:effectLst/>
              <a:uLnTx/>
              <a:uFillTx/>
              <a:latin typeface="Baloo" panose="03080902040302020200" pitchFamily="66" charset="0"/>
              <a:ea typeface="华文新魏" panose="02010800040101010101" pitchFamily="2" charset="-122"/>
              <a:cs typeface="Baloo" panose="03080902040302020200" pitchFamily="66" charset="0"/>
            </a:endParaRPr>
          </a:p>
        </p:txBody>
      </p:sp>
      <p:pic>
        <p:nvPicPr>
          <p:cNvPr id="15" name="图片 79">
            <a:extLst>
              <a:ext uri="{FF2B5EF4-FFF2-40B4-BE49-F238E27FC236}">
                <a16:creationId xmlns:a16="http://schemas.microsoft.com/office/drawing/2014/main" id="{7CCEC971-5286-403B-8B13-CF74423237B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6167" y="3128149"/>
            <a:ext cx="1704658" cy="372985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1A96227-B03C-4409-B051-7AFEC703B4FA}"/>
              </a:ext>
            </a:extLst>
          </p:cNvPr>
          <p:cNvSpPr txBox="1"/>
          <p:nvPr/>
        </p:nvSpPr>
        <p:spPr>
          <a:xfrm>
            <a:off x="2683719" y="243035"/>
            <a:ext cx="68245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Thứ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........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.......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tháng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......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năm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2022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FF82985-8BE7-4FA5-9612-D19660D880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2377" y="1451132"/>
            <a:ext cx="8455885" cy="9693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33353B7-3D5A-4E1D-9087-75EBA99D22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66900" y="2120255"/>
            <a:ext cx="9065538" cy="2176461"/>
          </a:xfrm>
          <a:prstGeom prst="rect">
            <a:avLst/>
          </a:prstGeom>
        </p:spPr>
      </p:pic>
      <p:pic>
        <p:nvPicPr>
          <p:cNvPr id="11" name="Picture 10" descr="A picture containing dark, lamp, light&#10;&#10;Description automatically generated">
            <a:extLst>
              <a:ext uri="{FF2B5EF4-FFF2-40B4-BE49-F238E27FC236}">
                <a16:creationId xmlns:a16="http://schemas.microsoft.com/office/drawing/2014/main" id="{E64AEDCB-F27B-4B79-8E29-8AC8F706E9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4938" y="2941320"/>
            <a:ext cx="3429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42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 build="allAtOnce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565CF8E-4727-4A40-9CE2-44D07BDDCB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3152" y="4932491"/>
            <a:ext cx="1448100" cy="19255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4211E41-D9F6-4F10-98D0-6831FA7D95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1252" y="4943283"/>
            <a:ext cx="1297640" cy="191471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E3AD094-1F8D-4116-B242-E32A648B98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88816" y="233680"/>
            <a:ext cx="4980864" cy="96325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754BA25-BFC8-4187-8654-2038ABC0225B}"/>
              </a:ext>
            </a:extLst>
          </p:cNvPr>
          <p:cNvSpPr txBox="1"/>
          <p:nvPr/>
        </p:nvSpPr>
        <p:spPr>
          <a:xfrm>
            <a:off x="791110" y="1122529"/>
            <a:ext cx="109522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dirty="0"/>
              <a:t>Nêu được tác dụng và mô tả được các bộ phận chính của đèn học</a:t>
            </a:r>
            <a:endParaRPr lang="en-US" sz="32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68CAEFB-2DAD-4E6F-8909-924799985A3E}"/>
              </a:ext>
            </a:extLst>
          </p:cNvPr>
          <p:cNvSpPr txBox="1"/>
          <p:nvPr/>
        </p:nvSpPr>
        <p:spPr>
          <a:xfrm>
            <a:off x="791110" y="2197767"/>
            <a:ext cx="109522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dirty="0"/>
              <a:t>Nhận biết được một số loại đèn học thông dụng</a:t>
            </a:r>
            <a:endParaRPr lang="en-US" sz="32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7D5E8E0-114D-4BF3-BC02-2A0A2A928DEA}"/>
              </a:ext>
            </a:extLst>
          </p:cNvPr>
          <p:cNvSpPr txBox="1"/>
          <p:nvPr/>
        </p:nvSpPr>
        <p:spPr>
          <a:xfrm>
            <a:off x="791110" y="2821385"/>
            <a:ext cx="109522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dirty="0"/>
              <a:t>Xác định vị trí đặt đèn, bật tắt, điều chỉnh được độ sáng của đèn học.</a:t>
            </a:r>
            <a:endParaRPr lang="en-US" sz="32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2F11291-F707-4477-90EA-A176587BAAE2}"/>
              </a:ext>
            </a:extLst>
          </p:cNvPr>
          <p:cNvSpPr txBox="1"/>
          <p:nvPr/>
        </p:nvSpPr>
        <p:spPr>
          <a:xfrm>
            <a:off x="791110" y="3912595"/>
            <a:ext cx="109522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dirty="0"/>
              <a:t>Nhận biết và phòng tránh được những tình huống mất an toàn khi sử dụng đèn học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570752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Mục này có hình ảnh của: ">
            <a:extLst>
              <a:ext uri="{FF2B5EF4-FFF2-40B4-BE49-F238E27FC236}">
                <a16:creationId xmlns:a16="http://schemas.microsoft.com/office/drawing/2014/main" id="{C5F2CFC6-E9EA-4881-8363-48191BEC2E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959" b="89691" l="8051" r="92373">
                        <a14:foregroundMark x1="8051" y1="15464" x2="77966" y2="19588"/>
                        <a14:foregroundMark x1="77966" y1="19588" x2="89407" y2="22938"/>
                        <a14:foregroundMark x1="14407" y1="18557" x2="25847" y2="34021"/>
                        <a14:foregroundMark x1="65678" y1="9021" x2="61441" y2="35309"/>
                        <a14:foregroundMark x1="61441" y1="7216" x2="69915" y2="19845"/>
                        <a14:foregroundMark x1="69915" y1="19845" x2="75847" y2="14691"/>
                        <a14:foregroundMark x1="89407" y1="35052" x2="92373" y2="43299"/>
                        <a14:foregroundMark x1="47458" y1="89433" x2="60593" y2="894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22789">
            <a:off x="6764140" y="862168"/>
            <a:ext cx="1565430" cy="2573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组合 55">
            <a:extLst>
              <a:ext uri="{FF2B5EF4-FFF2-40B4-BE49-F238E27FC236}">
                <a16:creationId xmlns:a16="http://schemas.microsoft.com/office/drawing/2014/main" id="{FDF3ABCC-A2BF-4AA6-A8DD-F05A954E4FEE}"/>
              </a:ext>
            </a:extLst>
          </p:cNvPr>
          <p:cNvGrpSpPr/>
          <p:nvPr/>
        </p:nvGrpSpPr>
        <p:grpSpPr>
          <a:xfrm>
            <a:off x="3732834" y="1837611"/>
            <a:ext cx="4164423" cy="2807936"/>
            <a:chOff x="7065141" y="1881946"/>
            <a:chExt cx="3768009" cy="2592533"/>
          </a:xfrm>
        </p:grpSpPr>
        <p:sp>
          <p:nvSpPr>
            <p:cNvPr id="9" name="椭圆 56">
              <a:extLst>
                <a:ext uri="{FF2B5EF4-FFF2-40B4-BE49-F238E27FC236}">
                  <a16:creationId xmlns:a16="http://schemas.microsoft.com/office/drawing/2014/main" id="{8E88BA24-B8F3-40E8-B7B0-3565696BAF1E}"/>
                </a:ext>
              </a:extLst>
            </p:cNvPr>
            <p:cNvSpPr/>
            <p:nvPr/>
          </p:nvSpPr>
          <p:spPr>
            <a:xfrm>
              <a:off x="7065141" y="1881946"/>
              <a:ext cx="3768009" cy="2592533"/>
            </a:xfrm>
            <a:prstGeom prst="ellipse">
              <a:avLst/>
            </a:prstGeom>
            <a:solidFill>
              <a:srgbClr val="83B345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" name="椭圆 57">
              <a:extLst>
                <a:ext uri="{FF2B5EF4-FFF2-40B4-BE49-F238E27FC236}">
                  <a16:creationId xmlns:a16="http://schemas.microsoft.com/office/drawing/2014/main" id="{DA738F0B-A72E-4D54-AF53-C8E334386A3D}"/>
                </a:ext>
              </a:extLst>
            </p:cNvPr>
            <p:cNvSpPr/>
            <p:nvPr/>
          </p:nvSpPr>
          <p:spPr>
            <a:xfrm>
              <a:off x="7248938" y="2016269"/>
              <a:ext cx="3400414" cy="2323886"/>
            </a:xfrm>
            <a:prstGeom prst="ellipse">
              <a:avLst/>
            </a:prstGeom>
            <a:solidFill>
              <a:srgbClr val="83B3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0E77BEC4-14C7-4B00-A89B-BC4B269C3E71}"/>
              </a:ext>
            </a:extLst>
          </p:cNvPr>
          <p:cNvSpPr txBox="1"/>
          <p:nvPr/>
        </p:nvSpPr>
        <p:spPr>
          <a:xfrm>
            <a:off x="3955346" y="2936739"/>
            <a:ext cx="3758155" cy="769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99" b="0" i="0" u="none" strike="noStrike" kern="1200" cap="none" spc="0" normalizeH="0" baseline="0" noProof="0" dirty="0" err="1">
                <a:ln>
                  <a:noFill/>
                </a:ln>
                <a:solidFill>
                  <a:srgbClr val="FFBF53">
                    <a:lumMod val="20000"/>
                    <a:lumOff val="8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Khám</a:t>
            </a:r>
            <a:r>
              <a:rPr kumimoji="0" lang="en-US" sz="4399" b="0" i="0" u="none" strike="noStrike" kern="1200" cap="none" spc="0" normalizeH="0" noProof="0" dirty="0">
                <a:ln>
                  <a:noFill/>
                </a:ln>
                <a:solidFill>
                  <a:srgbClr val="FFBF53">
                    <a:lumMod val="20000"/>
                    <a:lumOff val="8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399" b="0" i="0" u="none" strike="noStrike" kern="1200" cap="none" spc="0" normalizeH="0" noProof="0" dirty="0" err="1">
                <a:ln>
                  <a:noFill/>
                </a:ln>
                <a:solidFill>
                  <a:srgbClr val="FFBF53">
                    <a:lumMod val="20000"/>
                    <a:lumOff val="8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phá</a:t>
            </a:r>
            <a:endParaRPr kumimoji="0" lang="en-US" sz="4399" b="0" i="0" u="none" strike="noStrike" kern="1200" cap="none" spc="0" normalizeH="0" baseline="0" noProof="0" dirty="0">
              <a:ln>
                <a:noFill/>
              </a:ln>
              <a:solidFill>
                <a:srgbClr val="FFBF53">
                  <a:lumMod val="20000"/>
                  <a:lumOff val="80000"/>
                </a:srgbClr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3AD5E3C-C120-4D9F-AB22-0BB89AA9BB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2881" y="2709840"/>
            <a:ext cx="2836832" cy="3772079"/>
          </a:xfrm>
          <a:prstGeom prst="rect">
            <a:avLst/>
          </a:prstGeom>
        </p:spPr>
      </p:pic>
      <p:pic>
        <p:nvPicPr>
          <p:cNvPr id="11" name="Picture 10" descr="A picture containing dark, lamp, light&#10;&#10;Description automatically generated">
            <a:extLst>
              <a:ext uri="{FF2B5EF4-FFF2-40B4-BE49-F238E27FC236}">
                <a16:creationId xmlns:a16="http://schemas.microsoft.com/office/drawing/2014/main" id="{038413BD-37B4-4F0B-A69B-9F99063715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136" y="1606870"/>
            <a:ext cx="3429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314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jeppt.com">
  <a:themeElements>
    <a:clrScheme name="自定义 18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0B34C"/>
      </a:accent1>
      <a:accent2>
        <a:srgbClr val="FACE53"/>
      </a:accent2>
      <a:accent3>
        <a:srgbClr val="50B34C"/>
      </a:accent3>
      <a:accent4>
        <a:srgbClr val="FACE53"/>
      </a:accent4>
      <a:accent5>
        <a:srgbClr val="50B34C"/>
      </a:accent5>
      <a:accent6>
        <a:srgbClr val="FACE53"/>
      </a:accent6>
      <a:hlink>
        <a:srgbClr val="50B34C"/>
      </a:hlink>
      <a:folHlink>
        <a:srgbClr val="FACE5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tyyecrc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</TotalTime>
  <Words>693</Words>
  <Application>Microsoft Office PowerPoint</Application>
  <PresentationFormat>Widescreen</PresentationFormat>
  <Paragraphs>106</Paragraphs>
  <Slides>31</Slides>
  <Notes>22</Notes>
  <HiddenSlides>0</HiddenSlides>
  <MMClips>1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31</vt:i4>
      </vt:variant>
    </vt:vector>
  </HeadingPairs>
  <TitlesOfParts>
    <vt:vector size="51" baseType="lpstr">
      <vt:lpstr>等线</vt:lpstr>
      <vt:lpstr>微软雅黑</vt:lpstr>
      <vt:lpstr>.VnBlack</vt:lpstr>
      <vt:lpstr>Arial</vt:lpstr>
      <vt:lpstr>Baloo</vt:lpstr>
      <vt:lpstr>Calibri</vt:lpstr>
      <vt:lpstr>Calibri Light</vt:lpstr>
      <vt:lpstr>Coiny</vt:lpstr>
      <vt:lpstr>Georgia</vt:lpstr>
      <vt:lpstr>iCiel Cadena</vt:lpstr>
      <vt:lpstr>ITC Avant Garde Std Bk</vt:lpstr>
      <vt:lpstr>SVN-SAF</vt:lpstr>
      <vt:lpstr>Times New Roman</vt:lpstr>
      <vt:lpstr>字魂59号-创粗黑</vt:lpstr>
      <vt:lpstr>方正清刻本悦宋简体</vt:lpstr>
      <vt:lpstr>1_Office Theme</vt:lpstr>
      <vt:lpstr>1_jeppt.com</vt:lpstr>
      <vt:lpstr>Office 主题</vt:lpstr>
      <vt:lpstr>Office Theme</vt:lpstr>
      <vt:lpstr>1_Simple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34</cp:revision>
  <dcterms:created xsi:type="dcterms:W3CDTF">2022-07-16T00:24:04Z</dcterms:created>
  <dcterms:modified xsi:type="dcterms:W3CDTF">2022-07-17T00:35:46Z</dcterms:modified>
</cp:coreProperties>
</file>